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9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253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1" name="Shape 17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3" name="Shape 18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Propylene glycol is FDA approved for use in some products, but inhaling propylene glycol in vaporized nicotine is not</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Some studies show that heating propylene glycol changes its chemical composition, producing small amounts of propylene oxide, a known carcinogen</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Fine &amp; UF particles have been found in higher concentration than cigarette smoke</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Exposure to fine &amp; UF particles constricts arteries, triggering a heart attack</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Ultrafine particles cause respiratory problems like asthma or make them worse - short term use has been shown to increase respiratory resistance and impair lung function</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Nanoparticles can pass through cell walls unlike other particles</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Volatile organic compounds (think gasoline) can cause cancer</a:t>
            </a:r>
            <a:endParaRP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 name="Shape 8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2" name="Shape 24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Shape 24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5" name="Shape 25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8" name="Shape 26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4" name="Shape 27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1" name="Shape 28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5" name="Shape 29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02" name="Shape 30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9" name="Shape 30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4" name="Shape 9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0" name="Shape 10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4" name="Shape 13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Shape 14"/>
          <p:cNvGrpSpPr/>
          <p:nvPr/>
        </p:nvGrpSpPr>
        <p:grpSpPr>
          <a:xfrm>
            <a:off x="4350279" y="3807170"/>
            <a:ext cx="443589" cy="140843"/>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 name="Shape 18"/>
          <p:cNvSpPr txBox="1">
            <a:spLocks noGrp="1"/>
          </p:cNvSpPr>
          <p:nvPr>
            <p:ph type="ctrTitle"/>
          </p:nvPr>
        </p:nvSpPr>
        <p:spPr>
          <a:xfrm>
            <a:off x="671258" y="1321067"/>
            <a:ext cx="7801500" cy="23067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Shape 19"/>
          <p:cNvSpPr txBox="1">
            <a:spLocks noGrp="1"/>
          </p:cNvSpPr>
          <p:nvPr>
            <p:ph type="subTitle" idx="1"/>
          </p:nvPr>
        </p:nvSpPr>
        <p:spPr>
          <a:xfrm>
            <a:off x="671250" y="4233168"/>
            <a:ext cx="78015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 name="Shape 20"/>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311700" y="1673700"/>
            <a:ext cx="8520600" cy="25209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Shape 55"/>
          <p:cNvSpPr txBox="1">
            <a:spLocks noGrp="1"/>
          </p:cNvSpPr>
          <p:nvPr>
            <p:ph type="body" idx="1"/>
          </p:nvPr>
        </p:nvSpPr>
        <p:spPr>
          <a:xfrm>
            <a:off x="311700" y="43045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30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000"/>
              <a:buNone/>
              <a:defRPr sz="1800"/>
            </a:lvl2pPr>
            <a:lvl3pPr lvl="2" indent="0" rtl="0">
              <a:spcBef>
                <a:spcPts val="0"/>
              </a:spcBef>
              <a:spcAft>
                <a:spcPts val="0"/>
              </a:spcAft>
              <a:buSzPts val="3000"/>
              <a:buNone/>
              <a:defRPr sz="1800"/>
            </a:lvl3pPr>
            <a:lvl4pPr lvl="3" indent="0" rtl="0">
              <a:spcBef>
                <a:spcPts val="0"/>
              </a:spcBef>
              <a:spcAft>
                <a:spcPts val="0"/>
              </a:spcAft>
              <a:buSzPts val="3000"/>
              <a:buNone/>
              <a:defRPr sz="1800"/>
            </a:lvl4pPr>
            <a:lvl5pPr lvl="4" indent="0" rtl="0">
              <a:spcBef>
                <a:spcPts val="0"/>
              </a:spcBef>
              <a:spcAft>
                <a:spcPts val="0"/>
              </a:spcAft>
              <a:buSzPts val="3000"/>
              <a:buNone/>
              <a:defRPr sz="1800"/>
            </a:lvl5pPr>
            <a:lvl6pPr lvl="5" indent="0" rtl="0">
              <a:spcBef>
                <a:spcPts val="0"/>
              </a:spcBef>
              <a:spcAft>
                <a:spcPts val="0"/>
              </a:spcAft>
              <a:buSzPts val="3000"/>
              <a:buNone/>
              <a:defRPr sz="1800"/>
            </a:lvl6pPr>
            <a:lvl7pPr lvl="6" indent="0" rtl="0">
              <a:spcBef>
                <a:spcPts val="0"/>
              </a:spcBef>
              <a:spcAft>
                <a:spcPts val="0"/>
              </a:spcAft>
              <a:buSzPts val="3000"/>
              <a:buNone/>
              <a:defRPr sz="1800"/>
            </a:lvl7pPr>
            <a:lvl8pPr lvl="7" indent="0" rtl="0">
              <a:spcBef>
                <a:spcPts val="0"/>
              </a:spcBef>
              <a:spcAft>
                <a:spcPts val="0"/>
              </a:spcAft>
              <a:buSzPts val="3000"/>
              <a:buNone/>
              <a:defRPr sz="1800"/>
            </a:lvl8pPr>
            <a:lvl9pPr lvl="8" indent="0" rtl="0">
              <a:spcBef>
                <a:spcPts val="0"/>
              </a:spcBef>
              <a:spcAft>
                <a:spcPts val="0"/>
              </a:spcAft>
              <a:buSzPts val="3000"/>
              <a:buNone/>
              <a:defRPr sz="1800"/>
            </a:lvl9pPr>
          </a:lstStyle>
          <a:p>
            <a:endParaRPr/>
          </a:p>
        </p:txBody>
      </p:sp>
      <p:sp>
        <p:nvSpPr>
          <p:cNvPr id="61" name="Shape 6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3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3000"/>
              <a:buNone/>
              <a:defRPr sz="1800"/>
            </a:lvl2pPr>
            <a:lvl3pPr lvl="2" indent="0" rtl="0">
              <a:spcBef>
                <a:spcPts val="0"/>
              </a:spcBef>
              <a:spcAft>
                <a:spcPts val="0"/>
              </a:spcAft>
              <a:buSzPts val="3000"/>
              <a:buNone/>
              <a:defRPr sz="1800"/>
            </a:lvl3pPr>
            <a:lvl4pPr lvl="3" indent="0" rtl="0">
              <a:spcBef>
                <a:spcPts val="0"/>
              </a:spcBef>
              <a:spcAft>
                <a:spcPts val="0"/>
              </a:spcAft>
              <a:buSzPts val="3000"/>
              <a:buNone/>
              <a:defRPr sz="1800"/>
            </a:lvl4pPr>
            <a:lvl5pPr lvl="4" indent="0" rtl="0">
              <a:spcBef>
                <a:spcPts val="0"/>
              </a:spcBef>
              <a:spcAft>
                <a:spcPts val="0"/>
              </a:spcAft>
              <a:buSzPts val="3000"/>
              <a:buNone/>
              <a:defRPr sz="1800"/>
            </a:lvl5pPr>
            <a:lvl6pPr lvl="5" indent="0" rtl="0">
              <a:spcBef>
                <a:spcPts val="0"/>
              </a:spcBef>
              <a:spcAft>
                <a:spcPts val="0"/>
              </a:spcAft>
              <a:buSzPts val="3000"/>
              <a:buNone/>
              <a:defRPr sz="1800"/>
            </a:lvl6pPr>
            <a:lvl7pPr lvl="6" indent="0" rtl="0">
              <a:spcBef>
                <a:spcPts val="0"/>
              </a:spcBef>
              <a:spcAft>
                <a:spcPts val="0"/>
              </a:spcAft>
              <a:buSzPts val="3000"/>
              <a:buNone/>
              <a:defRPr sz="1800"/>
            </a:lvl7pPr>
            <a:lvl8pPr lvl="7" indent="0" rtl="0">
              <a:spcBef>
                <a:spcPts val="0"/>
              </a:spcBef>
              <a:spcAft>
                <a:spcPts val="0"/>
              </a:spcAft>
              <a:buSzPts val="3000"/>
              <a:buNone/>
              <a:defRPr sz="1800"/>
            </a:lvl8pPr>
            <a:lvl9pPr lvl="8" indent="0" rtl="0">
              <a:spcBef>
                <a:spcPts val="0"/>
              </a:spcBef>
              <a:spcAft>
                <a:spcPts val="0"/>
              </a:spcAft>
              <a:buSzPts val="3000"/>
              <a:buNone/>
              <a:defRPr sz="1800"/>
            </a:lvl9pPr>
          </a:lstStyle>
          <a:p>
            <a:endParaRPr/>
          </a:p>
        </p:txBody>
      </p:sp>
      <p:sp>
        <p:nvSpPr>
          <p:cNvPr id="67" name="Shape 6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160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16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1600"/>
              </a:spcBef>
              <a:spcAft>
                <a:spcPts val="160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Shape 23"/>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Shape 3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Shape 35"/>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8" name="Shape 38"/>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9" name="Shape 39"/>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701800"/>
            <a:ext cx="6227100" cy="5454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2" name="Shape 42"/>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5" name="Shape 45"/>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265500" y="1441867"/>
            <a:ext cx="4045200" cy="2280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 name="Shape 47"/>
          <p:cNvSpPr txBox="1">
            <a:spLocks noGrp="1"/>
          </p:cNvSpPr>
          <p:nvPr>
            <p:ph type="subTitle" idx="1"/>
          </p:nvPr>
        </p:nvSpPr>
        <p:spPr>
          <a:xfrm>
            <a:off x="265500" y="3793601"/>
            <a:ext cx="40452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8" name="Shape 48"/>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9" name="Shape 49"/>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8490250" y="6241346"/>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3"/>
                </a:solidFill>
                <a:latin typeface="Average"/>
                <a:ea typeface="Average"/>
                <a:cs typeface="Average"/>
                <a:sym typeface="Average"/>
              </a:defRPr>
            </a:lvl1pPr>
            <a:lvl2pPr lvl="1" algn="r" rtl="0">
              <a:buNone/>
              <a:defRPr sz="1000">
                <a:solidFill>
                  <a:schemeClr val="accent3"/>
                </a:solidFill>
                <a:latin typeface="Average"/>
                <a:ea typeface="Average"/>
                <a:cs typeface="Average"/>
                <a:sym typeface="Average"/>
              </a:defRPr>
            </a:lvl2pPr>
            <a:lvl3pPr lvl="2" algn="r" rtl="0">
              <a:buNone/>
              <a:defRPr sz="1000">
                <a:solidFill>
                  <a:schemeClr val="accent3"/>
                </a:solidFill>
                <a:latin typeface="Average"/>
                <a:ea typeface="Average"/>
                <a:cs typeface="Average"/>
                <a:sym typeface="Average"/>
              </a:defRPr>
            </a:lvl3pPr>
            <a:lvl4pPr lvl="3" algn="r" rtl="0">
              <a:buNone/>
              <a:defRPr sz="1000">
                <a:solidFill>
                  <a:schemeClr val="accent3"/>
                </a:solidFill>
                <a:latin typeface="Average"/>
                <a:ea typeface="Average"/>
                <a:cs typeface="Average"/>
                <a:sym typeface="Average"/>
              </a:defRPr>
            </a:lvl4pPr>
            <a:lvl5pPr lvl="4" algn="r" rtl="0">
              <a:buNone/>
              <a:defRPr sz="1000">
                <a:solidFill>
                  <a:schemeClr val="accent3"/>
                </a:solidFill>
                <a:latin typeface="Average"/>
                <a:ea typeface="Average"/>
                <a:cs typeface="Average"/>
                <a:sym typeface="Average"/>
              </a:defRPr>
            </a:lvl5pPr>
            <a:lvl6pPr lvl="5" algn="r" rtl="0">
              <a:buNone/>
              <a:defRPr sz="1000">
                <a:solidFill>
                  <a:schemeClr val="accent3"/>
                </a:solidFill>
                <a:latin typeface="Average"/>
                <a:ea typeface="Average"/>
                <a:cs typeface="Average"/>
                <a:sym typeface="Average"/>
              </a:defRPr>
            </a:lvl6pPr>
            <a:lvl7pPr lvl="6" algn="r" rtl="0">
              <a:buNone/>
              <a:defRPr sz="1000">
                <a:solidFill>
                  <a:schemeClr val="accent3"/>
                </a:solidFill>
                <a:latin typeface="Average"/>
                <a:ea typeface="Average"/>
                <a:cs typeface="Average"/>
                <a:sym typeface="Average"/>
              </a:defRPr>
            </a:lvl7pPr>
            <a:lvl8pPr lvl="7" algn="r" rtl="0">
              <a:buNone/>
              <a:defRPr sz="1000">
                <a:solidFill>
                  <a:schemeClr val="accent3"/>
                </a:solidFill>
                <a:latin typeface="Average"/>
                <a:ea typeface="Average"/>
                <a:cs typeface="Average"/>
                <a:sym typeface="Average"/>
              </a:defRPr>
            </a:lvl8pPr>
            <a:lvl9pPr lvl="8" algn="r" rtl="0">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7d7T3zaW-0" TargetMode="External"/><Relationship Id="rId4" Type="http://schemas.openxmlformats.org/officeDocument/2006/relationships/image" Target="../media/image15.jp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mensfitness.com/life/gearandtech/pax-juul-iphone-e-cig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ZqX19FKugU" TargetMode="External"/><Relationship Id="rId4" Type="http://schemas.openxmlformats.org/officeDocument/2006/relationships/image" Target="../media/image22.jp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3eSKprGuPoc" TargetMode="External"/><Relationship Id="rId4" Type="http://schemas.openxmlformats.org/officeDocument/2006/relationships/image" Target="../media/image26.jp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atc0RQElGf0" TargetMode="External"/><Relationship Id="rId4" Type="http://schemas.openxmlformats.org/officeDocument/2006/relationships/image" Target="../media/image27.jp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81700" y="1215799"/>
            <a:ext cx="8839200" cy="2921915"/>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E36C09"/>
              </a:buClr>
              <a:buFont typeface="Calibri"/>
              <a:buNone/>
            </a:pPr>
            <a:r>
              <a:rPr lang="en-US" sz="7200" b="1" u="sng" strike="noStrike" cap="none" dirty="0">
                <a:solidFill>
                  <a:srgbClr val="000000"/>
                </a:solidFill>
                <a:latin typeface="BenchNine"/>
                <a:ea typeface="BenchNine"/>
                <a:cs typeface="BenchNine"/>
                <a:sym typeface="BenchNine"/>
              </a:rPr>
              <a:t>E-</a:t>
            </a:r>
            <a:r>
              <a:rPr lang="en-US" sz="7200" b="1" u="sng" dirty="0">
                <a:solidFill>
                  <a:srgbClr val="000000"/>
                </a:solidFill>
                <a:latin typeface="BenchNine"/>
                <a:ea typeface="BenchNine"/>
                <a:cs typeface="BenchNine"/>
                <a:sym typeface="BenchNine"/>
              </a:rPr>
              <a:t>Cigarettes</a:t>
            </a:r>
            <a:r>
              <a:rPr lang="en-US" sz="7200" b="1" u="sng" strike="noStrike" cap="none" dirty="0">
                <a:solidFill>
                  <a:srgbClr val="000000"/>
                </a:solidFill>
                <a:latin typeface="BenchNine"/>
                <a:ea typeface="BenchNine"/>
                <a:cs typeface="BenchNine"/>
                <a:sym typeface="BenchNine"/>
              </a:rPr>
              <a:t> </a:t>
            </a:r>
            <a:r>
              <a:rPr lang="en-US" sz="7200" b="1" u="sng" dirty="0">
                <a:solidFill>
                  <a:srgbClr val="000000"/>
                </a:solidFill>
                <a:latin typeface="BenchNine"/>
                <a:ea typeface="BenchNine"/>
                <a:cs typeface="BenchNine"/>
                <a:sym typeface="BenchNine"/>
              </a:rPr>
              <a:t>and </a:t>
            </a:r>
            <a:r>
              <a:rPr lang="en-US" sz="7200" b="1" u="sng" strike="noStrike" cap="none" dirty="0" err="1">
                <a:solidFill>
                  <a:srgbClr val="000000"/>
                </a:solidFill>
                <a:latin typeface="BenchNine"/>
                <a:ea typeface="BenchNine"/>
                <a:cs typeface="BenchNine"/>
                <a:sym typeface="BenchNine"/>
              </a:rPr>
              <a:t>Vapes</a:t>
            </a:r>
            <a:r>
              <a:rPr lang="en-US" sz="7200" b="1" strike="noStrike" cap="none" dirty="0">
                <a:solidFill>
                  <a:srgbClr val="000000"/>
                </a:solidFill>
                <a:latin typeface="BenchNine"/>
                <a:ea typeface="BenchNine"/>
                <a:cs typeface="BenchNine"/>
                <a:sym typeface="BenchNine"/>
              </a:rPr>
              <a:t/>
            </a:r>
            <a:br>
              <a:rPr lang="en-US" sz="7200" b="1" strike="noStrike" cap="none" dirty="0">
                <a:solidFill>
                  <a:srgbClr val="000000"/>
                </a:solidFill>
                <a:latin typeface="BenchNine"/>
                <a:ea typeface="BenchNine"/>
                <a:cs typeface="BenchNine"/>
                <a:sym typeface="BenchNine"/>
              </a:rPr>
            </a:br>
            <a:r>
              <a:rPr lang="en-US" sz="5500" b="1" strike="noStrike" cap="none" dirty="0">
                <a:solidFill>
                  <a:srgbClr val="000000"/>
                </a:solidFill>
                <a:latin typeface="BenchNine"/>
                <a:ea typeface="BenchNine"/>
                <a:cs typeface="BenchNine"/>
                <a:sym typeface="BenchNine"/>
              </a:rPr>
              <a:t>What </a:t>
            </a:r>
            <a:r>
              <a:rPr lang="en-US" sz="5500" b="1" dirty="0">
                <a:solidFill>
                  <a:srgbClr val="000000"/>
                </a:solidFill>
                <a:latin typeface="BenchNine"/>
                <a:ea typeface="BenchNine"/>
                <a:cs typeface="BenchNine"/>
                <a:sym typeface="BenchNine"/>
              </a:rPr>
              <a:t>Y</a:t>
            </a:r>
            <a:r>
              <a:rPr lang="en-US" sz="5500" b="1" strike="noStrike" cap="none" dirty="0">
                <a:solidFill>
                  <a:srgbClr val="000000"/>
                </a:solidFill>
                <a:latin typeface="BenchNine"/>
                <a:ea typeface="BenchNine"/>
                <a:cs typeface="BenchNine"/>
                <a:sym typeface="BenchNine"/>
              </a:rPr>
              <a:t>ou </a:t>
            </a:r>
            <a:r>
              <a:rPr lang="en-US" sz="5500" b="1" dirty="0">
                <a:solidFill>
                  <a:srgbClr val="000000"/>
                </a:solidFill>
                <a:latin typeface="BenchNine"/>
                <a:ea typeface="BenchNine"/>
                <a:cs typeface="BenchNine"/>
                <a:sym typeface="BenchNine"/>
              </a:rPr>
              <a:t>N</a:t>
            </a:r>
            <a:r>
              <a:rPr lang="en-US" sz="5500" b="1" strike="noStrike" cap="none" dirty="0">
                <a:solidFill>
                  <a:srgbClr val="000000"/>
                </a:solidFill>
                <a:latin typeface="BenchNine"/>
                <a:ea typeface="BenchNine"/>
                <a:cs typeface="BenchNine"/>
                <a:sym typeface="BenchNine"/>
              </a:rPr>
              <a:t>eed to Know</a:t>
            </a:r>
            <a:endParaRPr sz="5500" b="1" strike="noStrike" cap="none" dirty="0">
              <a:solidFill>
                <a:srgbClr val="000000"/>
              </a:solidFill>
              <a:latin typeface="BenchNine"/>
              <a:ea typeface="BenchNine"/>
              <a:cs typeface="BenchNine"/>
              <a:sym typeface="BenchNine"/>
            </a:endParaRPr>
          </a:p>
        </p:txBody>
      </p:sp>
      <p:sp>
        <p:nvSpPr>
          <p:cNvPr id="76" name="Shape 76"/>
          <p:cNvSpPr txBox="1">
            <a:spLocks noGrp="1"/>
          </p:cNvSpPr>
          <p:nvPr>
            <p:ph type="subTitle" idx="1"/>
          </p:nvPr>
        </p:nvSpPr>
        <p:spPr>
          <a:xfrm>
            <a:off x="0" y="5189400"/>
            <a:ext cx="6366600" cy="1668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592"/>
              </a:spcBef>
              <a:spcAft>
                <a:spcPts val="0"/>
              </a:spcAft>
              <a:buClr>
                <a:schemeClr val="dk1"/>
              </a:buClr>
              <a:buFont typeface="Arial"/>
              <a:buNone/>
            </a:pPr>
            <a:r>
              <a:rPr lang="en-US" sz="2800" b="1" i="0" u="none" strike="noStrike" cap="none" dirty="0">
                <a:solidFill>
                  <a:srgbClr val="000000"/>
                </a:solidFill>
                <a:latin typeface="BenchNine"/>
                <a:ea typeface="BenchNine"/>
                <a:cs typeface="BenchNine"/>
                <a:sym typeface="BenchNine"/>
              </a:rPr>
              <a:t>Charlie Wolff – District Security Coordinator, Retired Lieutenant, NJSP</a:t>
            </a:r>
            <a:endParaRPr sz="2800" b="1" dirty="0">
              <a:solidFill>
                <a:srgbClr val="000000"/>
              </a:solidFill>
              <a:latin typeface="BenchNine"/>
              <a:ea typeface="BenchNine"/>
              <a:cs typeface="BenchNine"/>
              <a:sym typeface="BenchNine"/>
            </a:endParaRPr>
          </a:p>
          <a:p>
            <a:pPr marL="0" marR="0" lvl="0" indent="0" algn="l" rtl="0">
              <a:lnSpc>
                <a:spcPct val="80000"/>
              </a:lnSpc>
              <a:spcBef>
                <a:spcPts val="592"/>
              </a:spcBef>
              <a:spcAft>
                <a:spcPts val="0"/>
              </a:spcAft>
              <a:buClr>
                <a:schemeClr val="dk1"/>
              </a:buClr>
              <a:buFont typeface="Arial"/>
              <a:buNone/>
            </a:pPr>
            <a:r>
              <a:rPr lang="en-US" sz="2800" b="1" i="0" u="none" strike="noStrike" cap="none" dirty="0">
                <a:solidFill>
                  <a:srgbClr val="000000"/>
                </a:solidFill>
                <a:latin typeface="BenchNine"/>
                <a:ea typeface="BenchNine"/>
                <a:cs typeface="BenchNine"/>
                <a:sym typeface="BenchNine"/>
              </a:rPr>
              <a:t>Former Drug Recognition Expert</a:t>
            </a:r>
            <a:endParaRPr sz="2800" b="1" dirty="0">
              <a:solidFill>
                <a:srgbClr val="000000"/>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Hello my lovely vapies! Today we a checking out an awesome cigalike the JUUL! Get it here: For smokers: http://bit.ly/JUULVapor ☜  ►SUBSCRIBE!: http://bit.ly/SUB2TIA ☜ ►MERCHANDISE!: http://bit.ly/TiaMerch ☜ --------------------------- ΩMy Favorite Vapes!Ω --------------------------- For smokers: http://bit.ly/JUULVapor ☜ Auster: http://bit.ly/AusterBox ☜ FAV FLAVOR: http://bit.ly/POUNDit code:TIA20 for 20% off! ☜ eLiquid subscription box: http://bit.ly/ZAMPLE ☜ All-in-One vape: http://bit.ly/Cupti75WTC ☜ All replacement coils: http://bit.ly/ReplacementCoils ☜ 18650 Battery: http://bit.ly/LGH4E18650 ☜ eLiquid tester(beginners): http://bit.ly/510DripAtomizer ☜ RDA(advanced eliquid tester): http://bit.ly/TrollRDA ☜ Tank: http://bit.ly/AxiomTank ☜ Large box mod: http://bit.ly/MVP4Pro ☜ Medium box mod: http://bit.ly/CFTC100KIT ☜ Mini battery(tube style): http://bit.ly/eGoONEMini ☜ Create your own flavors: http://bit.ly/VaporBar ☜ --------------------------- ★What I Use To Film!★ --------------------------- Camera: http://amzn.to/2j8gzbE ☜ Lighting: http://amzn.to/2j8eD2T ☜ Tripod: http://amzn.to/2jjoz9n ☜ --------------------------- ♦Fight For Your Right To Vape!♦ --------------------------- http://bit.ly/CASAAORG ☜ ---------------------- ♥Connect With Me!♥ ---------------------- Personal vlog channel: http://bit.ly/OMGWTFtia ☜ Facebook: http://bit.ly/TiaVapesFB ☜ Instagram: http://bit.ly/TiaVapesInstagram ☜ Twitter: http://bit.ly/TiaVapesTwitter ☜ Tumblr: http://bit.ly/TiaVapesTumblr ☜ SnapChat: @tiavapes ☜ Business inquiries ONLY: tiareviews@live.com ☜ ***************************  [FTC: I was not paid to make this video,, all opinions are my own! My channel is currently sponsored by  Auster Vape Co &amp; Pax Labs; affiliate/referral links used. VAPE AT YOUR OWN RISK!]" title="JUUL Vapor System - Great for beginners AND advance! | TiaVapes">
            <a:hlinkClick r:id="rId3"/>
          </p:cNvPr>
          <p:cNvPicPr preferRelativeResize="0"/>
          <p:nvPr/>
        </p:nvPicPr>
        <p:blipFill>
          <a:blip r:embed="rId4">
            <a:alphaModFix/>
          </a:blip>
          <a:stretch>
            <a:fillRect/>
          </a:stretch>
        </p:blipFill>
        <p:spPr>
          <a:xfrm>
            <a:off x="152400" y="114550"/>
            <a:ext cx="8940775" cy="67434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370342"/>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3200" dirty="0">
                <a:latin typeface="BenchNine"/>
                <a:ea typeface="BenchNine"/>
                <a:cs typeface="BenchNine"/>
                <a:sym typeface="BenchNine"/>
              </a:rPr>
              <a:t>The JUUL is a GAME CHANGER</a:t>
            </a:r>
            <a:endParaRPr sz="3200" dirty="0">
              <a:latin typeface="BenchNine"/>
              <a:ea typeface="BenchNine"/>
              <a:cs typeface="BenchNine"/>
              <a:sym typeface="BenchNine"/>
            </a:endParaRPr>
          </a:p>
        </p:txBody>
      </p:sp>
      <p:sp>
        <p:nvSpPr>
          <p:cNvPr id="150" name="Shape 150"/>
          <p:cNvSpPr txBox="1"/>
          <p:nvPr/>
        </p:nvSpPr>
        <p:spPr>
          <a:xfrm>
            <a:off x="264850" y="1421775"/>
            <a:ext cx="8567400" cy="5310900"/>
          </a:xfrm>
          <a:prstGeom prst="rect">
            <a:avLst/>
          </a:prstGeom>
          <a:noFill/>
          <a:ln>
            <a:noFill/>
          </a:ln>
        </p:spPr>
        <p:txBody>
          <a:bodyPr spcFirstLastPara="1" wrap="square" lIns="91425" tIns="91425" rIns="91425" bIns="91425" anchor="t" anchorCtr="0">
            <a:noAutofit/>
          </a:bodyPr>
          <a:lstStyle/>
          <a:p>
            <a:pPr marL="457200" lvl="0" indent="-431800" rtl="0">
              <a:lnSpc>
                <a:spcPct val="100000"/>
              </a:lnSpc>
              <a:spcBef>
                <a:spcPts val="0"/>
              </a:spcBef>
              <a:spcAft>
                <a:spcPts val="0"/>
              </a:spcAft>
              <a:buClr>
                <a:schemeClr val="accent3"/>
              </a:buClr>
              <a:buSzPts val="3200"/>
              <a:buFont typeface="BenchNine"/>
              <a:buChar char="❖"/>
            </a:pPr>
            <a:r>
              <a:rPr lang="en-US" sz="2400" dirty="0">
                <a:solidFill>
                  <a:schemeClr val="accent3"/>
                </a:solidFill>
                <a:latin typeface="BenchNine"/>
                <a:ea typeface="BenchNine"/>
                <a:cs typeface="BenchNine"/>
                <a:sym typeface="BenchNine"/>
              </a:rPr>
              <a:t>The primary feature of the JUUL e-cigarette is the fact that its e-liquid contains nicotine salts extracted from leaf-based tobacco</a:t>
            </a:r>
            <a:endParaRPr sz="2400" dirty="0">
              <a:solidFill>
                <a:schemeClr val="accent3"/>
              </a:solidFill>
              <a:latin typeface="BenchNine"/>
              <a:ea typeface="BenchNine"/>
              <a:cs typeface="BenchNine"/>
              <a:sym typeface="BenchNine"/>
            </a:endParaRPr>
          </a:p>
          <a:p>
            <a:pPr marL="0" lvl="0" indent="0" rtl="0">
              <a:lnSpc>
                <a:spcPct val="100000"/>
              </a:lnSpc>
              <a:spcBef>
                <a:spcPts val="0"/>
              </a:spcBef>
              <a:spcAft>
                <a:spcPts val="0"/>
              </a:spcAft>
              <a:buNone/>
            </a:pPr>
            <a:endParaRPr sz="2400" dirty="0">
              <a:solidFill>
                <a:schemeClr val="accent3"/>
              </a:solidFill>
              <a:latin typeface="BenchNine"/>
              <a:ea typeface="BenchNine"/>
              <a:cs typeface="BenchNine"/>
              <a:sym typeface="BenchNine"/>
            </a:endParaRPr>
          </a:p>
          <a:p>
            <a:pPr marL="457200" lvl="0" indent="-431800" rtl="0">
              <a:lnSpc>
                <a:spcPct val="100000"/>
              </a:lnSpc>
              <a:spcBef>
                <a:spcPts val="0"/>
              </a:spcBef>
              <a:spcAft>
                <a:spcPts val="0"/>
              </a:spcAft>
              <a:buClr>
                <a:schemeClr val="accent3"/>
              </a:buClr>
              <a:buSzPts val="3200"/>
              <a:buFont typeface="BenchNine"/>
              <a:buChar char="❖"/>
            </a:pPr>
            <a:r>
              <a:rPr lang="en-US" sz="2400" dirty="0">
                <a:solidFill>
                  <a:schemeClr val="accent3"/>
                </a:solidFill>
                <a:latin typeface="BenchNine"/>
                <a:ea typeface="BenchNine"/>
                <a:cs typeface="BenchNine"/>
                <a:sym typeface="BenchNine"/>
              </a:rPr>
              <a:t>Since launching about two years ago, the JUUL has become one of the hottest e-cigarettes on the market. It's been called "the </a:t>
            </a:r>
            <a:r>
              <a:rPr lang="en-US" sz="2400" dirty="0">
                <a:solidFill>
                  <a:schemeClr val="accent3"/>
                </a:solidFill>
                <a:uFill>
                  <a:noFill/>
                </a:uFill>
                <a:latin typeface="BenchNine"/>
                <a:ea typeface="BenchNine"/>
                <a:cs typeface="BenchNine"/>
                <a:sym typeface="BenchNine"/>
                <a:hlinkClick r:id="rId3"/>
              </a:rPr>
              <a:t>iPhone of e-cigs</a:t>
            </a:r>
            <a:r>
              <a:rPr lang="en-US" sz="2400" dirty="0">
                <a:solidFill>
                  <a:schemeClr val="accent3"/>
                </a:solidFill>
                <a:latin typeface="BenchNine"/>
                <a:ea typeface="BenchNine"/>
                <a:cs typeface="BenchNine"/>
                <a:sym typeface="BenchNine"/>
              </a:rPr>
              <a:t>" and it has gained a cult following among young adults</a:t>
            </a:r>
            <a:endParaRPr sz="2400" dirty="0">
              <a:solidFill>
                <a:schemeClr val="accent3"/>
              </a:solidFill>
              <a:latin typeface="BenchNine"/>
              <a:ea typeface="BenchNine"/>
              <a:cs typeface="BenchNine"/>
              <a:sym typeface="BenchNine"/>
            </a:endParaRPr>
          </a:p>
          <a:p>
            <a:pPr marL="0" lvl="0" indent="0" rtl="0">
              <a:lnSpc>
                <a:spcPct val="100000"/>
              </a:lnSpc>
              <a:spcBef>
                <a:spcPts val="0"/>
              </a:spcBef>
              <a:spcAft>
                <a:spcPts val="0"/>
              </a:spcAft>
              <a:buNone/>
            </a:pPr>
            <a:endParaRPr sz="2400" dirty="0">
              <a:solidFill>
                <a:schemeClr val="accent3"/>
              </a:solidFill>
              <a:latin typeface="BenchNine"/>
              <a:ea typeface="BenchNine"/>
              <a:cs typeface="BenchNine"/>
              <a:sym typeface="BenchNine"/>
            </a:endParaRPr>
          </a:p>
          <a:p>
            <a:pPr marL="457200" lvl="0" indent="-431800" rtl="0">
              <a:lnSpc>
                <a:spcPct val="120000"/>
              </a:lnSpc>
              <a:spcBef>
                <a:spcPts val="0"/>
              </a:spcBef>
              <a:spcAft>
                <a:spcPts val="0"/>
              </a:spcAft>
              <a:buClr>
                <a:schemeClr val="accent3"/>
              </a:buClr>
              <a:buSzPts val="3200"/>
              <a:buFont typeface="BenchNine"/>
              <a:buChar char="❖"/>
            </a:pPr>
            <a:r>
              <a:rPr lang="en-US" sz="2400" b="1" dirty="0">
                <a:solidFill>
                  <a:schemeClr val="accent3"/>
                </a:solidFill>
                <a:latin typeface="BenchNine"/>
                <a:ea typeface="BenchNine"/>
                <a:cs typeface="BenchNine"/>
                <a:sym typeface="BenchNine"/>
              </a:rPr>
              <a:t>The JUUL is a portable "nicotine-delivery device" designed to mimic the physical and sensory experience of a cigarette, without looking like one</a:t>
            </a:r>
            <a:endParaRPr sz="2400" b="1" dirty="0">
              <a:solidFill>
                <a:schemeClr val="accent3"/>
              </a:solidFill>
              <a:latin typeface="BenchNine"/>
              <a:ea typeface="BenchNine"/>
              <a:cs typeface="BenchNine"/>
              <a:sym typeface="BenchNine"/>
            </a:endParaRPr>
          </a:p>
          <a:p>
            <a:pPr marL="0" lvl="0" indent="0" rtl="0">
              <a:lnSpc>
                <a:spcPct val="100000"/>
              </a:lnSpc>
              <a:spcBef>
                <a:spcPts val="400"/>
              </a:spcBef>
              <a:spcAft>
                <a:spcPts val="0"/>
              </a:spcAft>
              <a:buNone/>
            </a:pPr>
            <a:endParaRPr sz="2400" dirty="0">
              <a:solidFill>
                <a:schemeClr val="accent3"/>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607317"/>
            <a:ext cx="8520600" cy="763500"/>
          </a:xfrm>
          <a:prstGeom prst="rect">
            <a:avLst/>
          </a:prstGeom>
        </p:spPr>
        <p:txBody>
          <a:bodyPr spcFirstLastPara="1" wrap="square" lIns="91425" tIns="91425" rIns="91425" bIns="91425" anchor="t" anchorCtr="0">
            <a:noAutofit/>
          </a:bodyPr>
          <a:lstStyle/>
          <a:p>
            <a:pPr marL="3200400" lvl="0" indent="0">
              <a:spcBef>
                <a:spcPts val="0"/>
              </a:spcBef>
              <a:spcAft>
                <a:spcPts val="0"/>
              </a:spcAft>
              <a:buNone/>
            </a:pPr>
            <a:r>
              <a:rPr lang="en-US" sz="4800"/>
              <a:t>JUULING</a:t>
            </a:r>
            <a:endParaRPr sz="4800"/>
          </a:p>
        </p:txBody>
      </p:sp>
      <p:sp>
        <p:nvSpPr>
          <p:cNvPr id="157" name="Shape 157"/>
          <p:cNvSpPr txBox="1">
            <a:spLocks noGrp="1"/>
          </p:cNvSpPr>
          <p:nvPr>
            <p:ph type="body" idx="1"/>
          </p:nvPr>
        </p:nvSpPr>
        <p:spPr>
          <a:xfrm>
            <a:off x="311700" y="1536624"/>
            <a:ext cx="8520600" cy="5098200"/>
          </a:xfrm>
          <a:prstGeom prst="rect">
            <a:avLst/>
          </a:prstGeom>
        </p:spPr>
        <p:txBody>
          <a:bodyPr spcFirstLastPara="1" wrap="square" lIns="91425" tIns="91425" rIns="91425" bIns="91425" anchor="t" anchorCtr="0">
            <a:noAutofit/>
          </a:bodyPr>
          <a:lstStyle/>
          <a:p>
            <a:pPr marL="457200" lvl="0" indent="-419100" rtl="0">
              <a:lnSpc>
                <a:spcPct val="115000"/>
              </a:lnSpc>
              <a:spcBef>
                <a:spcPts val="1000"/>
              </a:spcBef>
              <a:spcAft>
                <a:spcPts val="0"/>
              </a:spcAft>
              <a:buSzPts val="3000"/>
              <a:buFont typeface="BenchNine"/>
              <a:buChar char="❖"/>
            </a:pPr>
            <a:r>
              <a:rPr lang="en-US" sz="2800" dirty="0">
                <a:latin typeface="BenchNine"/>
                <a:ea typeface="BenchNine"/>
                <a:cs typeface="BenchNine"/>
                <a:sym typeface="BenchNine"/>
              </a:rPr>
              <a:t>The JUUL has two components: the bottom part is the device, which includes the battery and temperature regulation system, and the top part is the e-liquid cartridge that you stick into the device</a:t>
            </a:r>
            <a:endParaRPr sz="2800" dirty="0">
              <a:latin typeface="BenchNine"/>
              <a:ea typeface="BenchNine"/>
              <a:cs typeface="BenchNine"/>
              <a:sym typeface="BenchNine"/>
            </a:endParaRPr>
          </a:p>
          <a:p>
            <a:pPr marL="457200" lvl="0" indent="-419100" rtl="0">
              <a:lnSpc>
                <a:spcPct val="115000"/>
              </a:lnSpc>
              <a:spcBef>
                <a:spcPts val="1600"/>
              </a:spcBef>
              <a:spcAft>
                <a:spcPts val="0"/>
              </a:spcAft>
              <a:buSzPts val="3000"/>
              <a:buFont typeface="BenchNine"/>
              <a:buChar char="❖"/>
            </a:pPr>
            <a:r>
              <a:rPr lang="en-US" sz="2800" dirty="0">
                <a:latin typeface="BenchNine"/>
                <a:ea typeface="BenchNine"/>
                <a:cs typeface="BenchNine"/>
                <a:sym typeface="BenchNine"/>
              </a:rPr>
              <a:t>The cartridge is also the mouthpiece, so you just click it into the JUUL and you're ready to go</a:t>
            </a:r>
            <a:endParaRPr sz="2800" dirty="0">
              <a:latin typeface="BenchNine"/>
              <a:ea typeface="BenchNine"/>
              <a:cs typeface="BenchNine"/>
              <a:sym typeface="BenchNine"/>
            </a:endParaRPr>
          </a:p>
          <a:p>
            <a:pPr marL="457200" lvl="0" indent="-419100">
              <a:lnSpc>
                <a:spcPct val="115000"/>
              </a:lnSpc>
              <a:spcBef>
                <a:spcPts val="1600"/>
              </a:spcBef>
              <a:spcAft>
                <a:spcPts val="1600"/>
              </a:spcAft>
              <a:buSzPts val="3000"/>
              <a:buFont typeface="BenchNine"/>
              <a:buChar char="❖"/>
            </a:pPr>
            <a:r>
              <a:rPr lang="en-US" sz="2800" dirty="0">
                <a:latin typeface="BenchNine"/>
                <a:ea typeface="BenchNine"/>
                <a:cs typeface="BenchNine"/>
                <a:sym typeface="BenchNine"/>
              </a:rPr>
              <a:t>The JUUL device is rechargeable and comes with a USB charger that you can pop into your laptop or charging block.</a:t>
            </a:r>
            <a:endParaRPr sz="2800" dirty="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3424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5000" b="1">
                <a:latin typeface="BenchNine"/>
                <a:ea typeface="BenchNine"/>
                <a:cs typeface="BenchNine"/>
                <a:sym typeface="BenchNine"/>
              </a:rPr>
              <a:t>Tools of the Trade</a:t>
            </a:r>
            <a:endParaRPr sz="5000" b="1">
              <a:latin typeface="BenchNine"/>
              <a:ea typeface="BenchNine"/>
              <a:cs typeface="BenchNine"/>
              <a:sym typeface="BenchNine"/>
            </a:endParaRPr>
          </a:p>
        </p:txBody>
      </p:sp>
      <p:pic>
        <p:nvPicPr>
          <p:cNvPr id="164" name="Shape 164" descr="myvonerl-vaporizer.jpg"/>
          <p:cNvPicPr preferRelativeResize="0"/>
          <p:nvPr/>
        </p:nvPicPr>
        <p:blipFill>
          <a:blip r:embed="rId3">
            <a:alphaModFix/>
          </a:blip>
          <a:stretch>
            <a:fillRect/>
          </a:stretch>
        </p:blipFill>
        <p:spPr>
          <a:xfrm>
            <a:off x="623750" y="1229975"/>
            <a:ext cx="3864625" cy="2669349"/>
          </a:xfrm>
          <a:prstGeom prst="rect">
            <a:avLst/>
          </a:prstGeom>
          <a:noFill/>
          <a:ln>
            <a:noFill/>
          </a:ln>
        </p:spPr>
      </p:pic>
      <p:pic>
        <p:nvPicPr>
          <p:cNvPr id="165" name="Shape 165"/>
          <p:cNvPicPr preferRelativeResize="0"/>
          <p:nvPr/>
        </p:nvPicPr>
        <p:blipFill>
          <a:blip r:embed="rId4">
            <a:alphaModFix/>
          </a:blip>
          <a:stretch>
            <a:fillRect/>
          </a:stretch>
        </p:blipFill>
        <p:spPr>
          <a:xfrm>
            <a:off x="623750" y="3896225"/>
            <a:ext cx="3864625" cy="2240775"/>
          </a:xfrm>
          <a:prstGeom prst="rect">
            <a:avLst/>
          </a:prstGeom>
          <a:noFill/>
          <a:ln>
            <a:noFill/>
          </a:ln>
        </p:spPr>
      </p:pic>
      <p:pic>
        <p:nvPicPr>
          <p:cNvPr id="166" name="Shape 166"/>
          <p:cNvPicPr preferRelativeResize="0"/>
          <p:nvPr/>
        </p:nvPicPr>
        <p:blipFill rotWithShape="1">
          <a:blip r:embed="rId5">
            <a:alphaModFix/>
          </a:blip>
          <a:srcRect l="13490" r="11725"/>
          <a:stretch/>
        </p:blipFill>
        <p:spPr>
          <a:xfrm>
            <a:off x="4488375" y="3896225"/>
            <a:ext cx="4084124" cy="2240775"/>
          </a:xfrm>
          <a:prstGeom prst="rect">
            <a:avLst/>
          </a:prstGeom>
          <a:noFill/>
          <a:ln>
            <a:noFill/>
          </a:ln>
        </p:spPr>
      </p:pic>
      <p:pic>
        <p:nvPicPr>
          <p:cNvPr id="167" name="Shape 167"/>
          <p:cNvPicPr preferRelativeResize="0"/>
          <p:nvPr/>
        </p:nvPicPr>
        <p:blipFill rotWithShape="1">
          <a:blip r:embed="rId6">
            <a:alphaModFix/>
          </a:blip>
          <a:srcRect l="11935" r="15643"/>
          <a:stretch/>
        </p:blipFill>
        <p:spPr>
          <a:xfrm>
            <a:off x="4488375" y="1229975"/>
            <a:ext cx="4084124" cy="26693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236975" y="236975"/>
            <a:ext cx="8725826" cy="64537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11500" y="167275"/>
            <a:ext cx="8893101" cy="66210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descr="Juul is an e-cigarette that fits in the palm of your hand and this new way of smoking is becoming a problem at schools across the country." title="The Juul E-Cigarette Is A Trend Parents Need To Know">
            <a:hlinkClick r:id="rId3"/>
          </p:cNvPr>
          <p:cNvPicPr preferRelativeResize="0"/>
          <p:nvPr/>
        </p:nvPicPr>
        <p:blipFill>
          <a:blip r:embed="rId4">
            <a:alphaModFix/>
          </a:blip>
          <a:stretch>
            <a:fillRect/>
          </a:stretch>
        </p:blipFill>
        <p:spPr>
          <a:xfrm>
            <a:off x="114550" y="37850"/>
            <a:ext cx="8919674" cy="66626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5000" b="1" dirty="0">
                <a:solidFill>
                  <a:srgbClr val="FFFFFF"/>
                </a:solidFill>
                <a:latin typeface="BenchNine"/>
                <a:ea typeface="BenchNine"/>
                <a:cs typeface="BenchNine"/>
                <a:sym typeface="BenchNine"/>
              </a:rPr>
              <a:t>The FDA Warns...</a:t>
            </a:r>
            <a:endParaRPr sz="5000" b="1" i="0" u="none" strike="noStrike" cap="none" dirty="0">
              <a:solidFill>
                <a:srgbClr val="FFFFFF"/>
              </a:solidFill>
              <a:latin typeface="BenchNine"/>
              <a:ea typeface="BenchNine"/>
              <a:cs typeface="BenchNine"/>
              <a:sym typeface="BenchNine"/>
            </a:endParaRPr>
          </a:p>
        </p:txBody>
      </p:sp>
      <p:sp>
        <p:nvSpPr>
          <p:cNvPr id="191" name="Shape 191"/>
          <p:cNvSpPr txBox="1">
            <a:spLocks noGrp="1"/>
          </p:cNvSpPr>
          <p:nvPr>
            <p:ph type="body" idx="1"/>
          </p:nvPr>
        </p:nvSpPr>
        <p:spPr>
          <a:xfrm>
            <a:off x="381000" y="1371600"/>
            <a:ext cx="5222400" cy="5319000"/>
          </a:xfrm>
          <a:prstGeom prst="rect">
            <a:avLst/>
          </a:prstGeom>
          <a:noFill/>
          <a:ln>
            <a:noFill/>
          </a:ln>
        </p:spPr>
        <p:txBody>
          <a:bodyPr spcFirstLastPara="1" wrap="square" lIns="91425" tIns="45700" rIns="91425" bIns="45700" anchor="t" anchorCtr="0">
            <a:noAutofit/>
          </a:bodyPr>
          <a:lstStyle/>
          <a:p>
            <a:pPr marL="342900" marR="0" lvl="0" indent="-439419" algn="l" rtl="0">
              <a:spcBef>
                <a:spcPts val="0"/>
              </a:spcBef>
              <a:spcAft>
                <a:spcPts val="0"/>
              </a:spcAft>
              <a:buClr>
                <a:schemeClr val="accent3"/>
              </a:buClr>
              <a:buSzPts val="3200"/>
              <a:buFont typeface="BenchNine"/>
              <a:buChar char="❖"/>
            </a:pPr>
            <a:r>
              <a:rPr lang="en-US" sz="2400" i="0" u="none" strike="noStrike" cap="none" dirty="0">
                <a:solidFill>
                  <a:schemeClr val="accent3"/>
                </a:solidFill>
                <a:latin typeface="BenchNine"/>
                <a:ea typeface="BenchNine"/>
                <a:cs typeface="BenchNine"/>
                <a:sym typeface="BenchNine"/>
              </a:rPr>
              <a:t>E-cigarettes can increase nicotine addiction among young people and may lead kids to try other tobacco products, including conventional cigarettes, which are known to cause disease and lead to premature death.</a:t>
            </a:r>
            <a:endParaRPr sz="2400" i="0" u="none" strike="noStrike" cap="none" dirty="0">
              <a:solidFill>
                <a:schemeClr val="accent3"/>
              </a:solidFill>
              <a:latin typeface="BenchNine"/>
              <a:ea typeface="BenchNine"/>
              <a:cs typeface="BenchNine"/>
              <a:sym typeface="BenchNine"/>
            </a:endParaRPr>
          </a:p>
          <a:p>
            <a:pPr marL="342900" marR="0" lvl="0" indent="-439419" algn="l" rtl="0">
              <a:spcBef>
                <a:spcPts val="480"/>
              </a:spcBef>
              <a:spcAft>
                <a:spcPts val="0"/>
              </a:spcAft>
              <a:buClr>
                <a:schemeClr val="accent3"/>
              </a:buClr>
              <a:buSzPts val="3200"/>
              <a:buFont typeface="BenchNine"/>
              <a:buChar char="❖"/>
            </a:pPr>
            <a:r>
              <a:rPr lang="en-US" sz="2400" i="0" u="none" strike="noStrike" cap="none" dirty="0">
                <a:solidFill>
                  <a:schemeClr val="accent3"/>
                </a:solidFill>
                <a:latin typeface="BenchNine"/>
                <a:ea typeface="BenchNine"/>
                <a:cs typeface="BenchNine"/>
                <a:sym typeface="BenchNine"/>
              </a:rPr>
              <a:t>The products may contain ingredients that are known to be toxic to humans.</a:t>
            </a:r>
            <a:endParaRPr sz="2400" dirty="0">
              <a:solidFill>
                <a:schemeClr val="accent3"/>
              </a:solidFill>
              <a:latin typeface="BenchNine"/>
              <a:ea typeface="BenchNine"/>
              <a:cs typeface="BenchNine"/>
              <a:sym typeface="BenchNine"/>
            </a:endParaRPr>
          </a:p>
          <a:p>
            <a:pPr marL="342900" marR="0" lvl="0" indent="-236220" algn="l" rtl="0">
              <a:spcBef>
                <a:spcPts val="480"/>
              </a:spcBef>
              <a:spcAft>
                <a:spcPts val="1600"/>
              </a:spcAft>
              <a:buClr>
                <a:schemeClr val="dk1"/>
              </a:buClr>
              <a:buSzPts val="1680"/>
              <a:buFont typeface="Noto Sans Symbols"/>
              <a:buNone/>
            </a:pPr>
            <a:endParaRPr sz="2400" b="0" i="0" u="none" strike="noStrike" cap="none" dirty="0">
              <a:solidFill>
                <a:schemeClr val="dk1"/>
              </a:solidFill>
              <a:latin typeface="Lustria"/>
              <a:ea typeface="Lustria"/>
              <a:cs typeface="Lustria"/>
              <a:sym typeface="Lustria"/>
            </a:endParaRPr>
          </a:p>
        </p:txBody>
      </p:sp>
      <p:pic>
        <p:nvPicPr>
          <p:cNvPr id="192" name="Shape 192"/>
          <p:cNvPicPr preferRelativeResize="0"/>
          <p:nvPr/>
        </p:nvPicPr>
        <p:blipFill>
          <a:blip r:embed="rId3">
            <a:alphaModFix/>
          </a:blip>
          <a:stretch>
            <a:fillRect/>
          </a:stretch>
        </p:blipFill>
        <p:spPr>
          <a:xfrm>
            <a:off x="5603401" y="1692612"/>
            <a:ext cx="3387274" cy="2164687"/>
          </a:xfrm>
          <a:prstGeom prst="rect">
            <a:avLst/>
          </a:prstGeom>
          <a:noFill/>
          <a:ln>
            <a:noFill/>
          </a:ln>
          <a:effectLst>
            <a:outerShdw blurRad="57150" dist="19050" dir="5400000" algn="bl" rotWithShape="0">
              <a:srgbClr val="000000">
                <a:alpha val="50000"/>
              </a:srgbClr>
            </a:outerShdw>
          </a:effectLst>
        </p:spPr>
      </p:pic>
      <p:pic>
        <p:nvPicPr>
          <p:cNvPr id="193" name="Shape 193"/>
          <p:cNvPicPr preferRelativeResize="0"/>
          <p:nvPr/>
        </p:nvPicPr>
        <p:blipFill>
          <a:blip r:embed="rId4">
            <a:alphaModFix/>
          </a:blip>
          <a:stretch>
            <a:fillRect/>
          </a:stretch>
        </p:blipFill>
        <p:spPr>
          <a:xfrm>
            <a:off x="5603400" y="3978426"/>
            <a:ext cx="3387275" cy="22720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28600" y="261880"/>
            <a:ext cx="8458200" cy="1155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600" b="1" i="0" u="none" strike="noStrike" cap="none" dirty="0" smtClean="0">
                <a:solidFill>
                  <a:srgbClr val="FFFFFF"/>
                </a:solidFill>
                <a:latin typeface="BenchNine"/>
                <a:ea typeface="BenchNine"/>
                <a:cs typeface="BenchNine"/>
                <a:sym typeface="BenchNine"/>
              </a:rPr>
              <a:t>What </a:t>
            </a:r>
            <a:r>
              <a:rPr lang="en-US" sz="3600" b="1" i="0" u="none" strike="noStrike" cap="none" dirty="0">
                <a:solidFill>
                  <a:srgbClr val="FFFFFF"/>
                </a:solidFill>
                <a:latin typeface="BenchNine"/>
                <a:ea typeface="BenchNine"/>
                <a:cs typeface="BenchNine"/>
                <a:sym typeface="BenchNine"/>
              </a:rPr>
              <a:t>do we know </a:t>
            </a:r>
            <a:r>
              <a:rPr lang="en-US" sz="3600" b="1" dirty="0">
                <a:solidFill>
                  <a:srgbClr val="FFFFFF"/>
                </a:solidFill>
                <a:latin typeface="BenchNine"/>
                <a:ea typeface="BenchNine"/>
                <a:cs typeface="BenchNine"/>
                <a:sym typeface="BenchNine"/>
              </a:rPr>
              <a:t>today about what</a:t>
            </a:r>
            <a:r>
              <a:rPr lang="en-US" sz="3600" b="1" i="0" u="none" strike="noStrike" cap="none" dirty="0">
                <a:solidFill>
                  <a:srgbClr val="FFFFFF"/>
                </a:solidFill>
                <a:latin typeface="BenchNine"/>
                <a:ea typeface="BenchNine"/>
                <a:cs typeface="BenchNine"/>
                <a:sym typeface="BenchNine"/>
              </a:rPr>
              <a:t> is in the vapor?</a:t>
            </a:r>
            <a:r>
              <a:rPr lang="en-US" sz="3600" b="1" i="0" u="none" strike="noStrike" cap="none" dirty="0">
                <a:solidFill>
                  <a:srgbClr val="B7B7B7"/>
                </a:solidFill>
                <a:sym typeface="Calibri"/>
              </a:rPr>
              <a:t/>
            </a:r>
            <a:br>
              <a:rPr lang="en-US" sz="3600" b="1" i="0" u="none" strike="noStrike" cap="none" dirty="0">
                <a:solidFill>
                  <a:srgbClr val="B7B7B7"/>
                </a:solidFill>
                <a:sym typeface="Calibri"/>
              </a:rPr>
            </a:br>
            <a:endParaRPr sz="3600" b="1" i="0" u="none" strike="noStrike" cap="none" dirty="0">
              <a:solidFill>
                <a:srgbClr val="B7B7B7"/>
              </a:solidFill>
              <a:sym typeface="Calibri"/>
            </a:endParaRPr>
          </a:p>
        </p:txBody>
      </p:sp>
      <p:sp>
        <p:nvSpPr>
          <p:cNvPr id="200" name="Shape 200"/>
          <p:cNvSpPr txBox="1">
            <a:spLocks noGrp="1"/>
          </p:cNvSpPr>
          <p:nvPr>
            <p:ph type="body" idx="1"/>
          </p:nvPr>
        </p:nvSpPr>
        <p:spPr>
          <a:xfrm>
            <a:off x="228600" y="1558190"/>
            <a:ext cx="8720400" cy="5145955"/>
          </a:xfrm>
          <a:prstGeom prst="rect">
            <a:avLst/>
          </a:prstGeom>
          <a:noFill/>
          <a:ln>
            <a:noFill/>
          </a:ln>
        </p:spPr>
        <p:txBody>
          <a:bodyPr spcFirstLastPara="1" wrap="square" lIns="91425" tIns="45700" rIns="91425" bIns="45700" anchor="t" anchorCtr="0">
            <a:noAutofit/>
          </a:bodyPr>
          <a:lstStyle/>
          <a:p>
            <a:pPr marL="342900" marR="0" lvl="0" indent="-385064" algn="l" rtl="0">
              <a:lnSpc>
                <a:spcPct val="80000"/>
              </a:lnSpc>
              <a:spcBef>
                <a:spcPts val="0"/>
              </a:spcBef>
              <a:spcAft>
                <a:spcPts val="0"/>
              </a:spcAft>
              <a:buClr>
                <a:schemeClr val="accent3"/>
              </a:buClr>
              <a:buSzPts val="2400"/>
              <a:buFont typeface="BenchNine"/>
              <a:buChar char="❖"/>
            </a:pPr>
            <a:r>
              <a:rPr lang="en-US" sz="2400" i="0" u="none" strike="noStrike" cap="none" dirty="0">
                <a:solidFill>
                  <a:schemeClr val="accent3"/>
                </a:solidFill>
                <a:latin typeface="BenchNine"/>
                <a:ea typeface="BenchNine"/>
                <a:cs typeface="BenchNine"/>
                <a:sym typeface="BenchNine"/>
              </a:rPr>
              <a:t>E-cigarette users exhale – passive </a:t>
            </a:r>
            <a:r>
              <a:rPr lang="en-US" sz="2400" i="0" u="none" strike="noStrike" cap="none" dirty="0" err="1">
                <a:solidFill>
                  <a:schemeClr val="accent3"/>
                </a:solidFill>
                <a:latin typeface="BenchNine"/>
                <a:ea typeface="BenchNine"/>
                <a:cs typeface="BenchNine"/>
                <a:sym typeface="BenchNine"/>
              </a:rPr>
              <a:t>vaping</a:t>
            </a:r>
            <a:r>
              <a:rPr lang="en-US" sz="2400" i="0" u="none" strike="noStrike" cap="none" dirty="0">
                <a:solidFill>
                  <a:schemeClr val="accent3"/>
                </a:solidFill>
                <a:latin typeface="BenchNine"/>
                <a:ea typeface="BenchNine"/>
                <a:cs typeface="BenchNine"/>
                <a:sym typeface="BenchNine"/>
              </a:rPr>
              <a:t> like  secondhand smoke does happen.</a:t>
            </a:r>
            <a:endParaRPr sz="2400" dirty="0">
              <a:solidFill>
                <a:schemeClr val="accent3"/>
              </a:solidFill>
              <a:latin typeface="BenchNine"/>
              <a:ea typeface="BenchNine"/>
              <a:cs typeface="BenchNine"/>
              <a:sym typeface="BenchNine"/>
            </a:endParaRPr>
          </a:p>
          <a:p>
            <a:pPr marL="342900" marR="0" lvl="0" indent="-385064" algn="l" rtl="0">
              <a:lnSpc>
                <a:spcPct val="80000"/>
              </a:lnSpc>
              <a:spcBef>
                <a:spcPts val="496"/>
              </a:spcBef>
              <a:spcAft>
                <a:spcPts val="0"/>
              </a:spcAft>
              <a:buClr>
                <a:schemeClr val="accent3"/>
              </a:buClr>
              <a:buSzPts val="2400"/>
              <a:buFont typeface="BenchNine"/>
              <a:buChar char="❖"/>
            </a:pPr>
            <a:r>
              <a:rPr lang="en-US" sz="2400" i="0" u="none" strike="noStrike" cap="none" dirty="0">
                <a:solidFill>
                  <a:schemeClr val="accent3"/>
                </a:solidFill>
                <a:latin typeface="BenchNine"/>
                <a:ea typeface="BenchNine"/>
                <a:cs typeface="BenchNine"/>
                <a:sym typeface="BenchNine"/>
              </a:rPr>
              <a:t>This chemical aerosol is not “just” water vapor.</a:t>
            </a:r>
            <a:endParaRPr sz="2400" dirty="0">
              <a:solidFill>
                <a:schemeClr val="accent3"/>
              </a:solidFill>
              <a:latin typeface="BenchNine"/>
              <a:ea typeface="BenchNine"/>
              <a:cs typeface="BenchNine"/>
              <a:sym typeface="BenchNine"/>
            </a:endParaRPr>
          </a:p>
          <a:p>
            <a:pPr marL="342900" marR="0" lvl="0" indent="-385064" algn="l" rtl="0">
              <a:lnSpc>
                <a:spcPct val="80000"/>
              </a:lnSpc>
              <a:spcBef>
                <a:spcPts val="496"/>
              </a:spcBef>
              <a:spcAft>
                <a:spcPts val="0"/>
              </a:spcAft>
              <a:buClr>
                <a:schemeClr val="accent3"/>
              </a:buClr>
              <a:buSzPts val="2400"/>
              <a:buFont typeface="BenchNine"/>
              <a:buChar char="❖"/>
            </a:pPr>
            <a:r>
              <a:rPr lang="en-US" sz="2400" i="0" u="none" strike="noStrike" cap="none" dirty="0">
                <a:solidFill>
                  <a:schemeClr val="accent3"/>
                </a:solidFill>
                <a:latin typeface="BenchNine"/>
                <a:ea typeface="BenchNine"/>
                <a:cs typeface="BenchNine"/>
                <a:sym typeface="BenchNine"/>
              </a:rPr>
              <a:t>Studies so far show it contains: </a:t>
            </a:r>
            <a:endParaRPr sz="2400" dirty="0">
              <a:solidFill>
                <a:schemeClr val="accent3"/>
              </a:solidFill>
              <a:latin typeface="BenchNine"/>
              <a:ea typeface="BenchNine"/>
              <a:cs typeface="BenchNine"/>
              <a:sym typeface="BenchNine"/>
            </a:endParaRPr>
          </a:p>
          <a:p>
            <a:pPr marL="742950" marR="0" lvl="1" indent="-285750" algn="l" rtl="0">
              <a:lnSpc>
                <a:spcPct val="7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Nicotine</a:t>
            </a:r>
            <a:endParaRPr sz="2170" i="0" u="none" strike="noStrike" cap="none" dirty="0">
              <a:solidFill>
                <a:schemeClr val="accent3"/>
              </a:solidFill>
              <a:latin typeface="BenchNine"/>
              <a:ea typeface="BenchNine"/>
              <a:cs typeface="BenchNine"/>
              <a:sym typeface="BenchNine"/>
            </a:endParaRPr>
          </a:p>
          <a:p>
            <a:pPr marL="742950" marR="0" lvl="1" indent="-285750" algn="l" rtl="0">
              <a:lnSpc>
                <a:spcPct val="7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Propylene Glycol which </a:t>
            </a:r>
            <a:r>
              <a:rPr lang="en-US" sz="2170" dirty="0">
                <a:solidFill>
                  <a:schemeClr val="accent3"/>
                </a:solidFill>
                <a:latin typeface="BenchNine"/>
                <a:ea typeface="BenchNine"/>
                <a:cs typeface="BenchNine"/>
                <a:sym typeface="BenchNine"/>
              </a:rPr>
              <a:t>is converted to Propylene Oxide when heated</a:t>
            </a:r>
            <a:endParaRPr dirty="0">
              <a:solidFill>
                <a:schemeClr val="accent3"/>
              </a:solidFill>
              <a:latin typeface="BenchNine"/>
              <a:ea typeface="BenchNine"/>
              <a:cs typeface="BenchNine"/>
              <a:sym typeface="BenchNine"/>
            </a:endParaRPr>
          </a:p>
          <a:p>
            <a:pPr marL="742950" marR="0" lvl="1" indent="-285750" algn="l" rtl="0">
              <a:lnSpc>
                <a:spcPct val="70000"/>
              </a:lnSpc>
              <a:spcBef>
                <a:spcPts val="449"/>
              </a:spcBef>
              <a:spcAft>
                <a:spcPts val="0"/>
              </a:spcAft>
              <a:buClr>
                <a:schemeClr val="accent3"/>
              </a:buClr>
              <a:buSzPts val="1124"/>
              <a:buFont typeface="BenchNine"/>
              <a:buChar char="➢"/>
            </a:pPr>
            <a:r>
              <a:rPr lang="en-US" sz="2247" i="0" u="none" strike="noStrike" cap="none" dirty="0">
                <a:solidFill>
                  <a:schemeClr val="accent3"/>
                </a:solidFill>
                <a:latin typeface="BenchNine"/>
                <a:ea typeface="BenchNine"/>
                <a:cs typeface="BenchNine"/>
                <a:sym typeface="BenchNine"/>
              </a:rPr>
              <a:t>Formaldehyde a by-product given off during </a:t>
            </a:r>
            <a:r>
              <a:rPr lang="en-US" sz="2247" i="0" u="none" strike="noStrike" cap="none" dirty="0" err="1">
                <a:solidFill>
                  <a:schemeClr val="accent3"/>
                </a:solidFill>
                <a:latin typeface="BenchNine"/>
                <a:ea typeface="BenchNine"/>
                <a:cs typeface="BenchNine"/>
                <a:sym typeface="BenchNine"/>
              </a:rPr>
              <a:t>vaping</a:t>
            </a:r>
            <a:r>
              <a:rPr lang="en-US" sz="2247" i="0" u="none" strike="noStrike" cap="none" dirty="0">
                <a:solidFill>
                  <a:schemeClr val="accent3"/>
                </a:solidFill>
                <a:latin typeface="BenchNine"/>
                <a:ea typeface="BenchNine"/>
                <a:cs typeface="BenchNine"/>
                <a:sym typeface="BenchNine"/>
              </a:rPr>
              <a:t> and this is a chemical we use to embalm dead people. Not meant to be inhaled</a:t>
            </a:r>
            <a:endParaRPr dirty="0">
              <a:solidFill>
                <a:schemeClr val="accent3"/>
              </a:solidFill>
              <a:latin typeface="BenchNine"/>
              <a:ea typeface="BenchNine"/>
              <a:cs typeface="BenchNine"/>
              <a:sym typeface="BenchNine"/>
            </a:endParaRPr>
          </a:p>
          <a:p>
            <a:pPr marL="742950" marR="0" lvl="1" indent="-285750" algn="l" rtl="0">
              <a:lnSpc>
                <a:spcPct val="70000"/>
              </a:lnSpc>
              <a:spcBef>
                <a:spcPts val="449"/>
              </a:spcBef>
              <a:spcAft>
                <a:spcPts val="0"/>
              </a:spcAft>
              <a:buClr>
                <a:schemeClr val="accent3"/>
              </a:buClr>
              <a:buSzPts val="1124"/>
              <a:buFont typeface="BenchNine"/>
              <a:buChar char="➢"/>
            </a:pPr>
            <a:r>
              <a:rPr lang="en-US" sz="2247" i="0" u="none" strike="noStrike" cap="none" dirty="0">
                <a:solidFill>
                  <a:schemeClr val="accent3"/>
                </a:solidFill>
                <a:latin typeface="BenchNine"/>
                <a:ea typeface="BenchNine"/>
                <a:cs typeface="BenchNine"/>
                <a:sym typeface="BenchNine"/>
              </a:rPr>
              <a:t>Glycerin an additive in some flavored juices. Glycerin is used topically in skin</a:t>
            </a:r>
            <a:r>
              <a:rPr lang="en-US" sz="2247" dirty="0">
                <a:solidFill>
                  <a:schemeClr val="accent3"/>
                </a:solidFill>
                <a:latin typeface="BenchNine"/>
                <a:ea typeface="BenchNine"/>
                <a:cs typeface="BenchNine"/>
                <a:sym typeface="BenchNine"/>
              </a:rPr>
              <a:t> </a:t>
            </a:r>
            <a:r>
              <a:rPr lang="en-US" sz="2247" i="0" u="none" strike="noStrike" cap="none" dirty="0">
                <a:solidFill>
                  <a:schemeClr val="accent3"/>
                </a:solidFill>
                <a:latin typeface="BenchNine"/>
                <a:ea typeface="BenchNine"/>
                <a:cs typeface="BenchNine"/>
                <a:sym typeface="BenchNine"/>
              </a:rPr>
              <a:t>care/beauty products to moisturize. </a:t>
            </a:r>
            <a:endParaRPr sz="2247" i="0" u="none" strike="noStrike" cap="none" dirty="0">
              <a:solidFill>
                <a:schemeClr val="accent3"/>
              </a:solidFill>
              <a:latin typeface="BenchNine"/>
              <a:ea typeface="BenchNine"/>
              <a:cs typeface="BenchNine"/>
              <a:sym typeface="BenchNine"/>
            </a:endParaRPr>
          </a:p>
          <a:p>
            <a:pPr marL="742950" marR="0" lvl="1" indent="-285750" algn="l" rtl="0">
              <a:lnSpc>
                <a:spcPct val="70000"/>
              </a:lnSpc>
              <a:spcBef>
                <a:spcPts val="449"/>
              </a:spcBef>
              <a:spcAft>
                <a:spcPts val="0"/>
              </a:spcAft>
              <a:buClr>
                <a:schemeClr val="accent3"/>
              </a:buClr>
              <a:buSzPts val="1124"/>
              <a:buFont typeface="BenchNine"/>
              <a:buChar char="➢"/>
            </a:pPr>
            <a:r>
              <a:rPr lang="en-US" sz="2247" i="0" u="none" strike="noStrike" cap="none" dirty="0">
                <a:solidFill>
                  <a:schemeClr val="accent3"/>
                </a:solidFill>
                <a:latin typeface="BenchNine"/>
                <a:ea typeface="BenchNine"/>
                <a:cs typeface="BenchNine"/>
                <a:sym typeface="BenchNine"/>
              </a:rPr>
              <a:t>Dangers of inhaling it into the lungs are unknown at this point.</a:t>
            </a:r>
            <a:endParaRPr sz="2247" i="0" u="none" strike="noStrike" cap="none" dirty="0">
              <a:solidFill>
                <a:schemeClr val="accent3"/>
              </a:solidFill>
              <a:latin typeface="BenchNine"/>
              <a:ea typeface="BenchNine"/>
              <a:cs typeface="BenchNine"/>
              <a:sym typeface="BenchNine"/>
            </a:endParaRPr>
          </a:p>
          <a:p>
            <a:pPr marL="742950" marR="0" lvl="1" indent="-285750" algn="l" rtl="0">
              <a:lnSpc>
                <a:spcPct val="7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Fine </a:t>
            </a:r>
            <a:r>
              <a:rPr lang="en-US" sz="2170" dirty="0">
                <a:solidFill>
                  <a:schemeClr val="accent3"/>
                </a:solidFill>
                <a:latin typeface="BenchNine"/>
                <a:ea typeface="BenchNine"/>
                <a:cs typeface="BenchNine"/>
                <a:sym typeface="BenchNine"/>
              </a:rPr>
              <a:t>and</a:t>
            </a:r>
            <a:r>
              <a:rPr lang="en-US" sz="2170" i="0" u="none" strike="noStrike" cap="none" dirty="0">
                <a:solidFill>
                  <a:schemeClr val="accent3"/>
                </a:solidFill>
                <a:latin typeface="BenchNine"/>
                <a:ea typeface="BenchNine"/>
                <a:cs typeface="BenchNine"/>
                <a:sym typeface="BenchNine"/>
              </a:rPr>
              <a:t> ultrafine (UF) particles</a:t>
            </a:r>
            <a:endParaRPr dirty="0">
              <a:solidFill>
                <a:schemeClr val="accent3"/>
              </a:solidFill>
              <a:latin typeface="BenchNine"/>
              <a:ea typeface="BenchNine"/>
              <a:cs typeface="BenchNine"/>
              <a:sym typeface="BenchNine"/>
            </a:endParaRPr>
          </a:p>
          <a:p>
            <a:pPr marL="742950" marR="0" lvl="1" indent="-285750" algn="l" rtl="0">
              <a:lnSpc>
                <a:spcPct val="7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Low levels of toxins known to cause cancer</a:t>
            </a:r>
            <a:endParaRPr dirty="0">
              <a:solidFill>
                <a:schemeClr val="accent3"/>
              </a:solidFill>
              <a:latin typeface="BenchNine"/>
              <a:ea typeface="BenchNine"/>
              <a:cs typeface="BenchNine"/>
              <a:sym typeface="BenchNine"/>
            </a:endParaRPr>
          </a:p>
          <a:p>
            <a:pPr marL="742950" marR="0" lvl="1" indent="-285750" algn="l" rtl="0">
              <a:lnSpc>
                <a:spcPct val="8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Nanoparticles  of chromium, lead,</a:t>
            </a:r>
            <a:r>
              <a:rPr lang="en-US" sz="2170" dirty="0">
                <a:solidFill>
                  <a:schemeClr val="accent3"/>
                </a:solidFill>
                <a:latin typeface="BenchNine"/>
                <a:ea typeface="BenchNine"/>
                <a:cs typeface="BenchNine"/>
                <a:sym typeface="BenchNine"/>
              </a:rPr>
              <a:t> </a:t>
            </a:r>
            <a:r>
              <a:rPr lang="en-US" sz="2170" i="0" u="none" strike="noStrike" cap="none" dirty="0">
                <a:solidFill>
                  <a:schemeClr val="accent3"/>
                </a:solidFill>
                <a:latin typeface="BenchNine"/>
                <a:ea typeface="BenchNine"/>
                <a:cs typeface="BenchNine"/>
                <a:sym typeface="BenchNine"/>
              </a:rPr>
              <a:t>nickel</a:t>
            </a:r>
            <a:r>
              <a:rPr lang="en-US" sz="2170" dirty="0">
                <a:solidFill>
                  <a:schemeClr val="accent3"/>
                </a:solidFill>
                <a:latin typeface="BenchNine"/>
                <a:ea typeface="BenchNine"/>
                <a:cs typeface="BenchNine"/>
                <a:sym typeface="BenchNine"/>
              </a:rPr>
              <a:t> and</a:t>
            </a:r>
            <a:r>
              <a:rPr lang="en-US" sz="2170" i="0" u="none" strike="noStrike" cap="none" dirty="0">
                <a:solidFill>
                  <a:schemeClr val="accent3"/>
                </a:solidFill>
                <a:latin typeface="BenchNine"/>
                <a:ea typeface="BenchNine"/>
                <a:cs typeface="BenchNine"/>
                <a:sym typeface="BenchNine"/>
              </a:rPr>
              <a:t> tin</a:t>
            </a:r>
            <a:endParaRPr dirty="0">
              <a:solidFill>
                <a:schemeClr val="accent3"/>
              </a:solidFill>
              <a:latin typeface="BenchNine"/>
              <a:ea typeface="BenchNine"/>
              <a:cs typeface="BenchNine"/>
              <a:sym typeface="BenchNine"/>
            </a:endParaRPr>
          </a:p>
          <a:p>
            <a:pPr marL="742950" marR="0" lvl="1" indent="-285750" algn="l" rtl="0">
              <a:lnSpc>
                <a:spcPct val="80000"/>
              </a:lnSpc>
              <a:spcBef>
                <a:spcPts val="434"/>
              </a:spcBef>
              <a:spcAft>
                <a:spcPts val="0"/>
              </a:spcAft>
              <a:buClr>
                <a:schemeClr val="accent3"/>
              </a:buClr>
              <a:buSzPts val="1085"/>
              <a:buFont typeface="BenchNine"/>
              <a:buChar char="➢"/>
            </a:pPr>
            <a:r>
              <a:rPr lang="en-US" sz="2170" i="0" u="none" strike="noStrike" cap="none" dirty="0">
                <a:solidFill>
                  <a:schemeClr val="accent3"/>
                </a:solidFill>
                <a:latin typeface="BenchNine"/>
                <a:ea typeface="BenchNine"/>
                <a:cs typeface="BenchNine"/>
                <a:sym typeface="BenchNine"/>
              </a:rPr>
              <a:t>Volatile organic compounds (VOCs)</a:t>
            </a:r>
            <a:endParaRPr dirty="0">
              <a:solidFill>
                <a:schemeClr val="accent3"/>
              </a:solidFill>
              <a:latin typeface="BenchNine"/>
              <a:ea typeface="BenchNine"/>
              <a:cs typeface="BenchNine"/>
              <a:sym typeface="BenchNine"/>
            </a:endParaRPr>
          </a:p>
          <a:p>
            <a:pPr marL="742950" marR="0" lvl="1" indent="-216852" algn="l" rtl="0">
              <a:lnSpc>
                <a:spcPct val="80000"/>
              </a:lnSpc>
              <a:spcBef>
                <a:spcPts val="434"/>
              </a:spcBef>
              <a:spcAft>
                <a:spcPts val="0"/>
              </a:spcAft>
              <a:buClr>
                <a:schemeClr val="dk1"/>
              </a:buClr>
              <a:buSzPts val="1085"/>
              <a:buFont typeface="Noto Sans Symbols"/>
              <a:buNone/>
            </a:pPr>
            <a:endParaRPr sz="217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160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460000" y="1951475"/>
            <a:ext cx="8321604" cy="878150"/>
          </a:xfrm>
          <a:prstGeom prst="rect">
            <a:avLst/>
          </a:prstGeom>
        </p:spPr>
        <p:txBody>
          <a:bodyPr>
            <a:prstTxWarp prst="textPlain">
              <a:avLst/>
            </a:prstTxWarp>
          </a:bodyPr>
          <a:lstStyle/>
          <a:p>
            <a:pPr lvl="0" algn="ctr"/>
            <a:r>
              <a:rPr b="0" i="0">
                <a:ln w="28575" cap="flat" cmpd="sng">
                  <a:solidFill>
                    <a:srgbClr val="FFFFFF"/>
                  </a:solidFill>
                  <a:prstDash val="solid"/>
                  <a:round/>
                  <a:headEnd type="none" w="sm" len="sm"/>
                  <a:tailEnd type="none" w="sm" len="sm"/>
                </a:ln>
                <a:solidFill>
                  <a:schemeClr val="accent2"/>
                </a:solidFill>
                <a:latin typeface="BenchNine"/>
              </a:rPr>
              <a:t>Where is the disconnect?</a:t>
            </a:r>
          </a:p>
        </p:txBody>
      </p:sp>
      <p:sp>
        <p:nvSpPr>
          <p:cNvPr id="206" name="Shape 206"/>
          <p:cNvSpPr/>
          <p:nvPr/>
        </p:nvSpPr>
        <p:spPr>
          <a:xfrm>
            <a:off x="1080275" y="3633400"/>
            <a:ext cx="6983447" cy="1091925"/>
          </a:xfrm>
          <a:prstGeom prst="rect">
            <a:avLst/>
          </a:prstGeom>
        </p:spPr>
        <p:txBody>
          <a:bodyPr>
            <a:prstTxWarp prst="textPlain">
              <a:avLst/>
            </a:prstTxWarp>
          </a:bodyPr>
          <a:lstStyle/>
          <a:p>
            <a:pPr lvl="0" algn="ctr"/>
            <a:r>
              <a:rPr b="0" i="0">
                <a:ln w="28575" cap="flat" cmpd="sng">
                  <a:solidFill>
                    <a:srgbClr val="FFFFFF"/>
                  </a:solidFill>
                  <a:prstDash val="solid"/>
                  <a:round/>
                  <a:headEnd type="none" w="sm" len="sm"/>
                  <a:tailEnd type="none" w="sm" len="sm"/>
                </a:ln>
                <a:solidFill>
                  <a:srgbClr val="FFFFFF"/>
                </a:solidFill>
                <a:latin typeface="BenchNine"/>
              </a:rPr>
              <a:t>NICOTINE is NICOTINE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11700" y="1649847"/>
            <a:ext cx="8520600" cy="5041204"/>
          </a:xfrm>
          <a:prstGeom prst="rect">
            <a:avLst/>
          </a:prstGeom>
        </p:spPr>
        <p:txBody>
          <a:bodyPr spcFirstLastPara="1" wrap="square" lIns="91425" tIns="91425" rIns="91425" bIns="91425" anchor="t" anchorCtr="0">
            <a:noAutofit/>
          </a:bodyPr>
          <a:lstStyle/>
          <a:p>
            <a:pPr marL="457200" lvl="0" indent="-482600" rtl="0">
              <a:spcBef>
                <a:spcPts val="0"/>
              </a:spcBef>
              <a:spcAft>
                <a:spcPts val="0"/>
              </a:spcAft>
              <a:buSzPts val="4000"/>
              <a:buFont typeface="BenchNine"/>
              <a:buChar char="❖"/>
            </a:pPr>
            <a:r>
              <a:rPr lang="en-US" sz="3200" dirty="0">
                <a:latin typeface="BenchNine"/>
                <a:ea typeface="BenchNine"/>
                <a:cs typeface="BenchNine"/>
                <a:sym typeface="BenchNine"/>
              </a:rPr>
              <a:t>$3 Billion Global Industry</a:t>
            </a:r>
            <a:endParaRPr sz="3200" dirty="0">
              <a:latin typeface="BenchNine"/>
              <a:ea typeface="BenchNine"/>
              <a:cs typeface="BenchNine"/>
              <a:sym typeface="BenchNine"/>
            </a:endParaRPr>
          </a:p>
          <a:p>
            <a:pPr marL="457200" lvl="0" indent="-482600" rtl="0">
              <a:spcBef>
                <a:spcPts val="0"/>
              </a:spcBef>
              <a:spcAft>
                <a:spcPts val="0"/>
              </a:spcAft>
              <a:buSzPts val="4000"/>
              <a:buFont typeface="BenchNine"/>
              <a:buChar char="❖"/>
            </a:pPr>
            <a:r>
              <a:rPr lang="en-US" sz="3200" dirty="0">
                <a:latin typeface="BenchNine"/>
                <a:ea typeface="BenchNine"/>
                <a:cs typeface="BenchNine"/>
                <a:sym typeface="BenchNine"/>
              </a:rPr>
              <a:t>600 + Brands</a:t>
            </a:r>
            <a:endParaRPr sz="3200" dirty="0">
              <a:latin typeface="BenchNine"/>
              <a:ea typeface="BenchNine"/>
              <a:cs typeface="BenchNine"/>
              <a:sym typeface="BenchNine"/>
            </a:endParaRPr>
          </a:p>
          <a:p>
            <a:pPr marL="457200" lvl="0" indent="-482600" rtl="0">
              <a:spcBef>
                <a:spcPts val="0"/>
              </a:spcBef>
              <a:spcAft>
                <a:spcPts val="0"/>
              </a:spcAft>
              <a:buSzPts val="4000"/>
              <a:buFont typeface="BenchNine"/>
              <a:buChar char="❖"/>
            </a:pPr>
            <a:r>
              <a:rPr lang="en-US" sz="3200" dirty="0">
                <a:latin typeface="BenchNine"/>
                <a:ea typeface="BenchNine"/>
                <a:cs typeface="BenchNine"/>
                <a:sym typeface="BenchNine"/>
              </a:rPr>
              <a:t>8000+ Flavors &amp; Liquids</a:t>
            </a:r>
            <a:endParaRPr sz="3200" dirty="0">
              <a:latin typeface="BenchNine"/>
              <a:ea typeface="BenchNine"/>
              <a:cs typeface="BenchNine"/>
              <a:sym typeface="BenchNine"/>
            </a:endParaRPr>
          </a:p>
          <a:p>
            <a:pPr marL="457200" lvl="0" indent="-482600" rtl="0">
              <a:spcBef>
                <a:spcPts val="0"/>
              </a:spcBef>
              <a:spcAft>
                <a:spcPts val="0"/>
              </a:spcAft>
              <a:buSzPts val="4000"/>
              <a:buFont typeface="BenchNine"/>
              <a:buChar char="❖"/>
            </a:pPr>
            <a:r>
              <a:rPr lang="en-US" sz="3200" dirty="0">
                <a:latin typeface="BenchNine"/>
                <a:ea typeface="BenchNine"/>
                <a:cs typeface="BenchNine"/>
                <a:sym typeface="BenchNine"/>
              </a:rPr>
              <a:t>Less than a decade ago, the e-cigarette was an obscure product marketed as a safe, tobacco-free alternative to conventional cigarettes by a single company in China</a:t>
            </a:r>
            <a:endParaRPr sz="3200" dirty="0">
              <a:latin typeface="BenchNine"/>
              <a:ea typeface="BenchNine"/>
              <a:cs typeface="BenchNine"/>
              <a:sym typeface="BenchNine"/>
            </a:endParaRPr>
          </a:p>
          <a:p>
            <a:pPr marL="0" lvl="0" indent="0">
              <a:spcBef>
                <a:spcPts val="1600"/>
              </a:spcBef>
              <a:spcAft>
                <a:spcPts val="1600"/>
              </a:spcAft>
              <a:buNone/>
            </a:pPr>
            <a:endParaRPr sz="3200" dirty="0">
              <a:solidFill>
                <a:srgbClr val="FFFFFF"/>
              </a:solidFill>
              <a:latin typeface="BenchNine"/>
              <a:ea typeface="BenchNine"/>
              <a:cs typeface="BenchNine"/>
              <a:sym typeface="BenchNine"/>
            </a:endParaRPr>
          </a:p>
        </p:txBody>
      </p:sp>
      <p:sp>
        <p:nvSpPr>
          <p:cNvPr id="83" name="Shape 83"/>
          <p:cNvSpPr txBox="1">
            <a:spLocks noGrp="1"/>
          </p:cNvSpPr>
          <p:nvPr>
            <p:ph type="title"/>
          </p:nvPr>
        </p:nvSpPr>
        <p:spPr>
          <a:xfrm>
            <a:off x="311700" y="327351"/>
            <a:ext cx="8520600" cy="13224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FFFFFF"/>
                </a:solidFill>
                <a:latin typeface="BenchNine"/>
                <a:ea typeface="BenchNine"/>
                <a:cs typeface="BenchNine"/>
                <a:sym typeface="BenchNine"/>
              </a:rPr>
              <a:t>Electronic Nicotine Delivery Device</a:t>
            </a:r>
            <a:endParaRPr sz="4000" b="1" dirty="0">
              <a:solidFill>
                <a:srgbClr val="FFFFFF"/>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29175" y="1254500"/>
            <a:ext cx="8708100" cy="5533800"/>
          </a:xfrm>
          <a:prstGeom prst="rect">
            <a:avLst/>
          </a:prstGeom>
          <a:solidFill>
            <a:schemeClr val="lt1"/>
          </a:solidFill>
          <a:ln>
            <a:noFill/>
          </a:ln>
        </p:spPr>
        <p:txBody>
          <a:bodyPr spcFirstLastPara="1" wrap="square" lIns="91425" tIns="45700" rIns="91425" bIns="45700" anchor="t" anchorCtr="0">
            <a:noAutofit/>
          </a:bodyPr>
          <a:lstStyle/>
          <a:p>
            <a:pPr marL="457200" marR="0" lvl="0" indent="-431800" algn="l" rtl="0">
              <a:spcBef>
                <a:spcPts val="400"/>
              </a:spcBef>
              <a:spcAft>
                <a:spcPts val="0"/>
              </a:spcAft>
              <a:buClr>
                <a:schemeClr val="accent3"/>
              </a:buClr>
              <a:buSzPts val="3200"/>
              <a:buFont typeface="BenchNine"/>
              <a:buChar char="❖"/>
            </a:pPr>
            <a:r>
              <a:rPr lang="en-US" sz="2400" dirty="0">
                <a:solidFill>
                  <a:schemeClr val="accent3"/>
                </a:solidFill>
                <a:latin typeface="BenchNine"/>
                <a:ea typeface="BenchNine"/>
                <a:cs typeface="BenchNine"/>
                <a:sym typeface="BenchNine"/>
              </a:rPr>
              <a:t>Nicotine is a highly addictive substance — and each hit of the JUUL packs quite the nicotine punch. The nicotine content is 0.7mL (or 59 mg/mL) per pod, which is approximately equivalent to one pack of cigarettes, or 200 puffs</a:t>
            </a:r>
            <a:endParaRPr sz="2400" dirty="0">
              <a:solidFill>
                <a:schemeClr val="accent3"/>
              </a:solidFill>
              <a:latin typeface="BenchNine"/>
              <a:ea typeface="BenchNine"/>
              <a:cs typeface="BenchNine"/>
              <a:sym typeface="BenchNine"/>
            </a:endParaRPr>
          </a:p>
          <a:p>
            <a:pPr marL="457200" marR="0" lvl="0" indent="-431800" algn="l" rtl="0">
              <a:spcBef>
                <a:spcPts val="0"/>
              </a:spcBef>
              <a:spcAft>
                <a:spcPts val="0"/>
              </a:spcAft>
              <a:buClr>
                <a:schemeClr val="accent3"/>
              </a:buClr>
              <a:buSzPts val="3200"/>
              <a:buFont typeface="BenchNine"/>
              <a:buChar char="❖"/>
            </a:pPr>
            <a:r>
              <a:rPr lang="en-US" sz="2400" dirty="0">
                <a:solidFill>
                  <a:schemeClr val="accent3"/>
                </a:solidFill>
                <a:latin typeface="BenchNine"/>
                <a:ea typeface="BenchNine"/>
                <a:cs typeface="BenchNine"/>
                <a:sym typeface="BenchNine"/>
              </a:rPr>
              <a:t>The JUUL is portable, easy to use, and delivers a cigarette-strength dose of nicotine — which makes it an attractive alternative.</a:t>
            </a:r>
            <a:endParaRPr sz="2400" dirty="0">
              <a:solidFill>
                <a:schemeClr val="accent3"/>
              </a:solidFill>
              <a:latin typeface="BenchNine"/>
              <a:ea typeface="BenchNine"/>
              <a:cs typeface="BenchNine"/>
              <a:sym typeface="BenchNine"/>
            </a:endParaRPr>
          </a:p>
          <a:p>
            <a:pPr marL="457200" marR="0" lvl="0" indent="-419100" algn="l" rtl="0">
              <a:spcBef>
                <a:spcPts val="0"/>
              </a:spcBef>
              <a:spcAft>
                <a:spcPts val="0"/>
              </a:spcAft>
              <a:buClr>
                <a:schemeClr val="accent3"/>
              </a:buClr>
              <a:buSzPts val="3000"/>
              <a:buFont typeface="BenchNine"/>
              <a:buChar char="❖"/>
            </a:pPr>
            <a:r>
              <a:rPr lang="en-US" sz="2400" dirty="0">
                <a:solidFill>
                  <a:schemeClr val="accent3"/>
                </a:solidFill>
                <a:latin typeface="BenchNine"/>
                <a:ea typeface="BenchNine"/>
                <a:cs typeface="BenchNine"/>
                <a:sym typeface="BenchNine"/>
              </a:rPr>
              <a:t>The JUUL also produces minimal byproduct, so you don't blow out an obnoxious cloud of smelly smoke or vapor. This also makes it easier to use inside, although many places such as bars and restaurants have banned e-cigarettes and </a:t>
            </a:r>
            <a:r>
              <a:rPr lang="en-US" sz="2400" dirty="0" err="1" smtClean="0">
                <a:solidFill>
                  <a:schemeClr val="accent3"/>
                </a:solidFill>
                <a:latin typeface="BenchNine"/>
                <a:ea typeface="BenchNine"/>
                <a:cs typeface="BenchNine"/>
                <a:sym typeface="BenchNine"/>
              </a:rPr>
              <a:t>vapes</a:t>
            </a:r>
            <a:endParaRPr sz="2400" dirty="0">
              <a:solidFill>
                <a:schemeClr val="accent3"/>
              </a:solidFill>
              <a:latin typeface="BenchNine"/>
              <a:ea typeface="BenchNine"/>
              <a:cs typeface="BenchNine"/>
              <a:sym typeface="BenchNine"/>
            </a:endParaRPr>
          </a:p>
          <a:p>
            <a:pPr marL="0" marR="0" lvl="0" indent="0" algn="l" rtl="0">
              <a:spcBef>
                <a:spcPts val="400"/>
              </a:spcBef>
              <a:spcAft>
                <a:spcPts val="0"/>
              </a:spcAft>
              <a:buNone/>
            </a:pPr>
            <a:endParaRPr sz="3000" dirty="0">
              <a:solidFill>
                <a:schemeClr val="accent3"/>
              </a:solidFill>
              <a:latin typeface="BenchNine"/>
              <a:ea typeface="BenchNine"/>
              <a:cs typeface="BenchNine"/>
              <a:sym typeface="BenchNine"/>
            </a:endParaRPr>
          </a:p>
          <a:p>
            <a:pPr marL="0" marR="0" lvl="0" indent="0" algn="l" rtl="0">
              <a:spcBef>
                <a:spcPts val="400"/>
              </a:spcBef>
              <a:spcAft>
                <a:spcPts val="0"/>
              </a:spcAft>
              <a:buNone/>
            </a:pPr>
            <a:endParaRPr sz="1800" dirty="0"/>
          </a:p>
          <a:p>
            <a:pPr marL="0" marR="0" lvl="0" indent="0" algn="l" rtl="0">
              <a:spcBef>
                <a:spcPts val="400"/>
              </a:spcBef>
              <a:spcAft>
                <a:spcPts val="0"/>
              </a:spcAft>
              <a:buNone/>
            </a:pPr>
            <a:endParaRPr sz="1800" dirty="0">
              <a:solidFill>
                <a:srgbClr val="000000"/>
              </a:solidFill>
            </a:endParaRPr>
          </a:p>
        </p:txBody>
      </p:sp>
      <p:sp>
        <p:nvSpPr>
          <p:cNvPr id="212" name="Shape 212"/>
          <p:cNvSpPr txBox="1"/>
          <p:nvPr/>
        </p:nvSpPr>
        <p:spPr>
          <a:xfrm>
            <a:off x="975725" y="306650"/>
            <a:ext cx="6802200" cy="808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b="1" dirty="0">
                <a:solidFill>
                  <a:srgbClr val="FFFFFF"/>
                </a:solidFill>
                <a:latin typeface="BenchNine"/>
                <a:ea typeface="BenchNine"/>
                <a:cs typeface="BenchNine"/>
                <a:sym typeface="BenchNine"/>
              </a:rPr>
              <a:t>Nicotine</a:t>
            </a:r>
            <a:endParaRPr sz="4800" b="1" dirty="0">
              <a:solidFill>
                <a:srgbClr val="FFFFFF"/>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t="5240"/>
          <a:stretch/>
        </p:blipFill>
        <p:spPr>
          <a:xfrm>
            <a:off x="4654275" y="202100"/>
            <a:ext cx="4489727" cy="6453801"/>
          </a:xfrm>
          <a:prstGeom prst="rect">
            <a:avLst/>
          </a:prstGeom>
          <a:noFill/>
          <a:ln>
            <a:noFill/>
          </a:ln>
        </p:spPr>
      </p:pic>
      <p:sp>
        <p:nvSpPr>
          <p:cNvPr id="218" name="Shape 218"/>
          <p:cNvSpPr txBox="1">
            <a:spLocks noGrp="1"/>
          </p:cNvSpPr>
          <p:nvPr>
            <p:ph type="title"/>
          </p:nvPr>
        </p:nvSpPr>
        <p:spPr>
          <a:xfrm>
            <a:off x="181225" y="1441867"/>
            <a:ext cx="4045200" cy="2280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5000">
                <a:latin typeface="BenchNine"/>
                <a:ea typeface="BenchNine"/>
                <a:cs typeface="BenchNine"/>
                <a:sym typeface="BenchNine"/>
              </a:rPr>
              <a:t>Side Effects of </a:t>
            </a:r>
            <a:endParaRPr sz="5000">
              <a:latin typeface="BenchNine"/>
              <a:ea typeface="BenchNine"/>
              <a:cs typeface="BenchNine"/>
              <a:sym typeface="BenchNine"/>
            </a:endParaRPr>
          </a:p>
          <a:p>
            <a:pPr marL="0" lvl="0" indent="0">
              <a:spcBef>
                <a:spcPts val="0"/>
              </a:spcBef>
              <a:spcAft>
                <a:spcPts val="0"/>
              </a:spcAft>
              <a:buNone/>
            </a:pPr>
            <a:r>
              <a:rPr lang="en-US" sz="5000">
                <a:latin typeface="BenchNine"/>
                <a:ea typeface="BenchNine"/>
                <a:cs typeface="BenchNine"/>
                <a:sym typeface="BenchNine"/>
              </a:rPr>
              <a:t>Nicotine</a:t>
            </a:r>
            <a:endParaRPr sz="500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5500" i="0" u="none" strike="noStrike" cap="none">
                <a:solidFill>
                  <a:srgbClr val="FFFFFF"/>
                </a:solidFill>
                <a:latin typeface="BenchNine"/>
                <a:ea typeface="BenchNine"/>
                <a:cs typeface="BenchNine"/>
                <a:sym typeface="BenchNine"/>
              </a:rPr>
              <a:t>Nicotine</a:t>
            </a:r>
            <a:r>
              <a:rPr lang="en-US" sz="5500">
                <a:solidFill>
                  <a:srgbClr val="FFFFFF"/>
                </a:solidFill>
                <a:latin typeface="BenchNine"/>
                <a:ea typeface="BenchNine"/>
                <a:cs typeface="BenchNine"/>
                <a:sym typeface="BenchNine"/>
              </a:rPr>
              <a:t> = </a:t>
            </a:r>
            <a:r>
              <a:rPr lang="en-US" sz="5500" i="0" u="sng" strike="noStrike" cap="none">
                <a:solidFill>
                  <a:srgbClr val="CC0000"/>
                </a:solidFill>
                <a:latin typeface="BenchNine"/>
                <a:ea typeface="BenchNine"/>
                <a:cs typeface="BenchNine"/>
                <a:sym typeface="BenchNine"/>
              </a:rPr>
              <a:t>POISON</a:t>
            </a:r>
            <a:endParaRPr sz="5500" i="0" u="sng" strike="noStrike" cap="none">
              <a:solidFill>
                <a:srgbClr val="CC0000"/>
              </a:solidFill>
              <a:latin typeface="BenchNine"/>
              <a:ea typeface="BenchNine"/>
              <a:cs typeface="BenchNine"/>
              <a:sym typeface="BenchNine"/>
            </a:endParaRPr>
          </a:p>
        </p:txBody>
      </p:sp>
      <p:sp>
        <p:nvSpPr>
          <p:cNvPr id="224" name="Shape 224"/>
          <p:cNvSpPr txBox="1">
            <a:spLocks noGrp="1"/>
          </p:cNvSpPr>
          <p:nvPr>
            <p:ph type="body" idx="1"/>
          </p:nvPr>
        </p:nvSpPr>
        <p:spPr>
          <a:xfrm>
            <a:off x="457200" y="1600200"/>
            <a:ext cx="8229600" cy="4979100"/>
          </a:xfrm>
          <a:prstGeom prst="rect">
            <a:avLst/>
          </a:prstGeom>
          <a:noFill/>
          <a:ln>
            <a:noFill/>
          </a:ln>
        </p:spPr>
        <p:txBody>
          <a:bodyPr spcFirstLastPara="1" wrap="square" lIns="91425" tIns="45700" rIns="91425" bIns="45700" anchor="t" anchorCtr="0">
            <a:noAutofit/>
          </a:bodyPr>
          <a:lstStyle/>
          <a:p>
            <a:pPr marL="342900" marR="0" lvl="0" indent="-368300" algn="l" rtl="0">
              <a:spcBef>
                <a:spcPts val="0"/>
              </a:spcBef>
              <a:spcAft>
                <a:spcPts val="0"/>
              </a:spcAft>
              <a:buClr>
                <a:schemeClr val="accent3"/>
              </a:buClr>
              <a:buSzPts val="3600"/>
              <a:buFont typeface="BenchNine"/>
              <a:buChar char="❖"/>
            </a:pPr>
            <a:r>
              <a:rPr lang="en-US" sz="3600" i="0" u="none" strike="noStrike" cap="none">
                <a:solidFill>
                  <a:schemeClr val="accent3"/>
                </a:solidFill>
                <a:latin typeface="BenchNine"/>
                <a:ea typeface="BenchNine"/>
                <a:cs typeface="BenchNine"/>
                <a:sym typeface="BenchNine"/>
              </a:rPr>
              <a:t>Large amounts of nicotine are </a:t>
            </a:r>
            <a:r>
              <a:rPr lang="en-US" sz="3600" i="0" u="none" strike="noStrike" cap="none">
                <a:solidFill>
                  <a:srgbClr val="CC0000"/>
                </a:solidFill>
                <a:latin typeface="BenchNine"/>
                <a:ea typeface="BenchNine"/>
                <a:cs typeface="BenchNine"/>
                <a:sym typeface="BenchNine"/>
              </a:rPr>
              <a:t>lethal</a:t>
            </a:r>
            <a:r>
              <a:rPr lang="en-US" sz="3600" i="0" u="none" strike="noStrike" cap="none">
                <a:solidFill>
                  <a:schemeClr val="accent3"/>
                </a:solidFill>
                <a:latin typeface="BenchNine"/>
                <a:ea typeface="BenchNine"/>
                <a:cs typeface="BenchNine"/>
                <a:sym typeface="BenchNine"/>
              </a:rPr>
              <a:t> (60 mg adult, 6mg children)</a:t>
            </a:r>
            <a:endParaRPr sz="3600">
              <a:solidFill>
                <a:schemeClr val="accent3"/>
              </a:solidFill>
              <a:latin typeface="BenchNine"/>
              <a:ea typeface="BenchNine"/>
              <a:cs typeface="BenchNine"/>
              <a:sym typeface="BenchNine"/>
            </a:endParaRPr>
          </a:p>
          <a:p>
            <a:pPr marL="342900" marR="0" lvl="0" indent="-368300" algn="l" rtl="0">
              <a:spcBef>
                <a:spcPts val="640"/>
              </a:spcBef>
              <a:spcAft>
                <a:spcPts val="0"/>
              </a:spcAft>
              <a:buClr>
                <a:schemeClr val="accent3"/>
              </a:buClr>
              <a:buSzPts val="3600"/>
              <a:buFont typeface="BenchNine"/>
              <a:buChar char="❖"/>
            </a:pPr>
            <a:r>
              <a:rPr lang="en-US" sz="3600">
                <a:solidFill>
                  <a:schemeClr val="accent3"/>
                </a:solidFill>
                <a:latin typeface="BenchNine"/>
                <a:ea typeface="BenchNine"/>
                <a:cs typeface="BenchNine"/>
                <a:sym typeface="BenchNine"/>
              </a:rPr>
              <a:t>Nicotine </a:t>
            </a:r>
            <a:r>
              <a:rPr lang="en-US" sz="3600" i="0" u="none" strike="noStrike" cap="none">
                <a:solidFill>
                  <a:schemeClr val="accent3"/>
                </a:solidFill>
                <a:latin typeface="BenchNine"/>
                <a:ea typeface="BenchNine"/>
                <a:cs typeface="BenchNine"/>
                <a:sym typeface="BenchNine"/>
              </a:rPr>
              <a:t>an </a:t>
            </a:r>
            <a:r>
              <a:rPr lang="en-US" sz="3600" b="1" u="sng" strike="noStrike" cap="none">
                <a:solidFill>
                  <a:schemeClr val="accent3"/>
                </a:solidFill>
                <a:latin typeface="BenchNine"/>
                <a:ea typeface="BenchNine"/>
                <a:cs typeface="BenchNine"/>
                <a:sym typeface="BenchNine"/>
              </a:rPr>
              <a:t>insecticide</a:t>
            </a:r>
            <a:r>
              <a:rPr lang="en-US" sz="3600" i="0" u="none" strike="noStrike" cap="none">
                <a:solidFill>
                  <a:schemeClr val="accent3"/>
                </a:solidFill>
                <a:latin typeface="BenchNine"/>
                <a:ea typeface="BenchNine"/>
                <a:cs typeface="BenchNine"/>
                <a:sym typeface="BenchNine"/>
              </a:rPr>
              <a:t> and </a:t>
            </a:r>
            <a:r>
              <a:rPr lang="en-US" sz="3600" b="1" i="0" u="sng" strike="noStrike" cap="none">
                <a:solidFill>
                  <a:schemeClr val="accent3"/>
                </a:solidFill>
                <a:latin typeface="BenchNine"/>
                <a:ea typeface="BenchNine"/>
                <a:cs typeface="BenchNine"/>
                <a:sym typeface="BenchNine"/>
              </a:rPr>
              <a:t>toxicant</a:t>
            </a:r>
            <a:endParaRPr sz="3600" b="1" i="0" u="sng" strike="noStrike" cap="none">
              <a:solidFill>
                <a:schemeClr val="accent3"/>
              </a:solidFill>
              <a:latin typeface="BenchNine"/>
              <a:ea typeface="BenchNine"/>
              <a:cs typeface="BenchNine"/>
              <a:sym typeface="BenchNine"/>
            </a:endParaRPr>
          </a:p>
          <a:p>
            <a:pPr marL="342900" marR="0" lvl="0" indent="-368300" algn="l" rtl="0">
              <a:spcBef>
                <a:spcPts val="640"/>
              </a:spcBef>
              <a:spcAft>
                <a:spcPts val="0"/>
              </a:spcAft>
              <a:buClr>
                <a:schemeClr val="accent3"/>
              </a:buClr>
              <a:buSzPts val="3600"/>
              <a:buFont typeface="Arial"/>
              <a:buChar char="❖"/>
            </a:pPr>
            <a:r>
              <a:rPr lang="en-US" sz="3600" i="0" u="none" strike="noStrike" cap="none">
                <a:solidFill>
                  <a:schemeClr val="accent3"/>
                </a:solidFill>
                <a:latin typeface="BenchNine"/>
                <a:ea typeface="BenchNine"/>
                <a:cs typeface="BenchNine"/>
                <a:sym typeface="BenchNine"/>
              </a:rPr>
              <a:t>The number of poisoning cases linked to e-cigarettes liquids was </a:t>
            </a:r>
            <a:r>
              <a:rPr lang="en-US" sz="3600" b="1" i="0" u="none" strike="noStrike" cap="none">
                <a:solidFill>
                  <a:schemeClr val="accent3"/>
                </a:solidFill>
                <a:latin typeface="BenchNine"/>
                <a:ea typeface="BenchNine"/>
                <a:cs typeface="BenchNine"/>
                <a:sym typeface="BenchNine"/>
              </a:rPr>
              <a:t>1,351</a:t>
            </a:r>
            <a:r>
              <a:rPr lang="en-US" sz="3600" i="0" u="none" strike="noStrike" cap="none">
                <a:solidFill>
                  <a:schemeClr val="accent3"/>
                </a:solidFill>
                <a:latin typeface="BenchNine"/>
                <a:ea typeface="BenchNine"/>
                <a:cs typeface="BenchNine"/>
                <a:sym typeface="BenchNine"/>
              </a:rPr>
              <a:t> in 2013, a </a:t>
            </a:r>
            <a:r>
              <a:rPr lang="en-US" sz="3600" b="1" u="sng" strike="noStrike" cap="none">
                <a:solidFill>
                  <a:schemeClr val="accent3"/>
                </a:solidFill>
                <a:latin typeface="BenchNine"/>
                <a:ea typeface="BenchNine"/>
                <a:cs typeface="BenchNine"/>
                <a:sym typeface="BenchNine"/>
              </a:rPr>
              <a:t>300%</a:t>
            </a:r>
            <a:r>
              <a:rPr lang="en-US" sz="3600" b="1" i="0" u="none" strike="noStrike" cap="none">
                <a:solidFill>
                  <a:schemeClr val="accent3"/>
                </a:solidFill>
                <a:latin typeface="BenchNine"/>
                <a:ea typeface="BenchNine"/>
                <a:cs typeface="BenchNine"/>
                <a:sym typeface="BenchNine"/>
              </a:rPr>
              <a:t> </a:t>
            </a:r>
            <a:r>
              <a:rPr lang="en-US" sz="3600" i="0" u="none" strike="noStrike" cap="none">
                <a:solidFill>
                  <a:schemeClr val="accent3"/>
                </a:solidFill>
                <a:latin typeface="BenchNine"/>
                <a:ea typeface="BenchNine"/>
                <a:cs typeface="BenchNine"/>
                <a:sym typeface="BenchNine"/>
              </a:rPr>
              <a:t>increase from 2012 </a:t>
            </a:r>
            <a:endParaRPr sz="3600">
              <a:solidFill>
                <a:schemeClr val="accent3"/>
              </a:solidFill>
              <a:latin typeface="BenchNine"/>
              <a:ea typeface="BenchNine"/>
              <a:cs typeface="BenchNine"/>
              <a:sym typeface="BenchNine"/>
            </a:endParaRPr>
          </a:p>
          <a:p>
            <a:pPr marL="0" marR="0" lvl="0" indent="0" algn="l" rtl="0">
              <a:spcBef>
                <a:spcPts val="640"/>
              </a:spcBef>
              <a:spcAft>
                <a:spcPts val="0"/>
              </a:spcAft>
              <a:buNone/>
            </a:pPr>
            <a:endParaRPr sz="3600">
              <a:solidFill>
                <a:schemeClr val="accent3"/>
              </a:solidFill>
              <a:latin typeface="BenchNine"/>
              <a:ea typeface="BenchNine"/>
              <a:cs typeface="BenchNine"/>
              <a:sym typeface="BenchNine"/>
            </a:endParaRPr>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2743200" lvl="0" indent="0">
              <a:spcBef>
                <a:spcPts val="0"/>
              </a:spcBef>
              <a:spcAft>
                <a:spcPts val="0"/>
              </a:spcAft>
              <a:buNone/>
            </a:pPr>
            <a:r>
              <a:rPr lang="en-US" sz="3600"/>
              <a:t>DANGER AHEAD</a:t>
            </a:r>
            <a:endParaRPr sz="3600"/>
          </a:p>
        </p:txBody>
      </p:sp>
      <p:sp>
        <p:nvSpPr>
          <p:cNvPr id="231" name="Shape 231"/>
          <p:cNvSpPr txBox="1">
            <a:spLocks noGrp="1"/>
          </p:cNvSpPr>
          <p:nvPr>
            <p:ph type="body" idx="1"/>
          </p:nvPr>
        </p:nvSpPr>
        <p:spPr>
          <a:xfrm>
            <a:off x="311700" y="1536633"/>
            <a:ext cx="8520600" cy="5141324"/>
          </a:xfrm>
          <a:prstGeom prst="rect">
            <a:avLst/>
          </a:prstGeom>
        </p:spPr>
        <p:txBody>
          <a:bodyPr spcFirstLastPara="1" wrap="square" lIns="91425" tIns="91425" rIns="91425" bIns="91425" anchor="t" anchorCtr="0">
            <a:noAutofit/>
          </a:bodyPr>
          <a:lstStyle/>
          <a:p>
            <a:pPr marL="457200" lvl="0" indent="-419100" rtl="0">
              <a:lnSpc>
                <a:spcPct val="120000"/>
              </a:lnSpc>
              <a:spcBef>
                <a:spcPts val="0"/>
              </a:spcBef>
              <a:spcAft>
                <a:spcPts val="0"/>
              </a:spcAft>
              <a:buSzPts val="3000"/>
              <a:buFont typeface="BenchNine"/>
              <a:buChar char="❖"/>
            </a:pPr>
            <a:r>
              <a:rPr lang="en-US" sz="2400" b="1" dirty="0">
                <a:latin typeface="BenchNine"/>
                <a:ea typeface="BenchNine"/>
                <a:cs typeface="BenchNine"/>
                <a:sym typeface="BenchNine"/>
              </a:rPr>
              <a:t>The JUUL may be safer than regular cigarettes, but no e-cigarette is considered "safe" — and it's never </a:t>
            </a:r>
            <a:r>
              <a:rPr lang="en-US" sz="2400" b="1" i="1" dirty="0">
                <a:latin typeface="BenchNine"/>
                <a:ea typeface="BenchNine"/>
                <a:cs typeface="BenchNine"/>
                <a:sym typeface="BenchNine"/>
              </a:rPr>
              <a:t>just</a:t>
            </a:r>
            <a:r>
              <a:rPr lang="en-US" sz="2400" b="1" dirty="0">
                <a:latin typeface="BenchNine"/>
                <a:ea typeface="BenchNine"/>
                <a:cs typeface="BenchNine"/>
                <a:sym typeface="BenchNine"/>
              </a:rPr>
              <a:t> vapor that you're inhaling</a:t>
            </a:r>
            <a:endParaRPr sz="2400" dirty="0">
              <a:latin typeface="BenchNine"/>
              <a:ea typeface="BenchNine"/>
              <a:cs typeface="BenchNine"/>
              <a:sym typeface="BenchNine"/>
            </a:endParaRPr>
          </a:p>
          <a:p>
            <a:pPr marL="457200" lvl="0" indent="-419100" rtl="0">
              <a:spcBef>
                <a:spcPts val="0"/>
              </a:spcBef>
              <a:spcAft>
                <a:spcPts val="0"/>
              </a:spcAft>
              <a:buSzPts val="3000"/>
              <a:buFont typeface="BenchNine"/>
              <a:buChar char="❖"/>
            </a:pPr>
            <a:r>
              <a:rPr lang="en-US" sz="2400" dirty="0">
                <a:latin typeface="BenchNine"/>
                <a:ea typeface="BenchNine"/>
                <a:cs typeface="BenchNine"/>
                <a:sym typeface="BenchNine"/>
              </a:rPr>
              <a:t>According to their website, </a:t>
            </a:r>
            <a:r>
              <a:rPr lang="en-US" sz="2400" b="1" dirty="0">
                <a:latin typeface="BenchNine"/>
                <a:ea typeface="BenchNine"/>
                <a:cs typeface="BenchNine"/>
                <a:sym typeface="BenchNine"/>
              </a:rPr>
              <a:t>"no tobacco or e-liquid product should ever be considered 'safe' [and] we encourage consumers to do their own research regarding vapor products and what is right for them."</a:t>
            </a:r>
            <a:endParaRPr sz="2400" b="1" dirty="0">
              <a:latin typeface="BenchNine"/>
              <a:ea typeface="BenchNine"/>
              <a:cs typeface="BenchNine"/>
              <a:sym typeface="BenchNine"/>
            </a:endParaRPr>
          </a:p>
          <a:p>
            <a:pPr marL="457200" lvl="0" indent="-419100" rtl="0">
              <a:spcBef>
                <a:spcPts val="0"/>
              </a:spcBef>
              <a:spcAft>
                <a:spcPts val="0"/>
              </a:spcAft>
              <a:buSzPts val="3000"/>
              <a:buFont typeface="BenchNine"/>
              <a:buChar char="❖"/>
            </a:pPr>
            <a:r>
              <a:rPr lang="en-US" sz="2400" dirty="0">
                <a:latin typeface="BenchNine"/>
                <a:ea typeface="BenchNine"/>
                <a:cs typeface="BenchNine"/>
                <a:sym typeface="BenchNine"/>
              </a:rPr>
              <a:t>Users are inhaling a lot of chemicals, especially if the vapor has flavoring agents. Although there aren't many acute health effects of inhaling e-cigarettes, they can exacerbate asthma and other lung conditions</a:t>
            </a:r>
            <a:endParaRPr sz="2400" dirty="0">
              <a:latin typeface="BenchNine"/>
              <a:ea typeface="BenchNine"/>
              <a:cs typeface="BenchNine"/>
              <a:sym typeface="BenchNine"/>
            </a:endParaRPr>
          </a:p>
          <a:p>
            <a:pPr marL="0" lvl="0" indent="0">
              <a:spcBef>
                <a:spcPts val="0"/>
              </a:spcBef>
              <a:spcAft>
                <a:spcPts val="1600"/>
              </a:spcAft>
              <a:buNone/>
            </a:pPr>
            <a:endParaRPr sz="2400" dirty="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dirty="0">
                <a:solidFill>
                  <a:srgbClr val="FFFFFF"/>
                </a:solidFill>
                <a:latin typeface="BenchNine"/>
                <a:ea typeface="BenchNine"/>
                <a:cs typeface="BenchNine"/>
                <a:sym typeface="BenchNine"/>
              </a:rPr>
              <a:t>Health Effects</a:t>
            </a:r>
            <a:endParaRPr b="1" i="0" u="none" strike="noStrike" cap="none" dirty="0">
              <a:solidFill>
                <a:srgbClr val="FFFFFF"/>
              </a:solidFill>
              <a:latin typeface="BenchNine"/>
              <a:ea typeface="BenchNine"/>
              <a:cs typeface="BenchNine"/>
              <a:sym typeface="BenchNine"/>
            </a:endParaRPr>
          </a:p>
        </p:txBody>
      </p:sp>
      <p:sp>
        <p:nvSpPr>
          <p:cNvPr id="238" name="Shape 238"/>
          <p:cNvSpPr txBox="1">
            <a:spLocks noGrp="1"/>
          </p:cNvSpPr>
          <p:nvPr>
            <p:ph type="body" idx="1"/>
          </p:nvPr>
        </p:nvSpPr>
        <p:spPr>
          <a:xfrm>
            <a:off x="139400" y="1417650"/>
            <a:ext cx="8727000" cy="5314800"/>
          </a:xfrm>
          <a:prstGeom prst="rect">
            <a:avLst/>
          </a:prstGeom>
          <a:noFill/>
          <a:ln>
            <a:noFill/>
          </a:ln>
        </p:spPr>
        <p:txBody>
          <a:bodyPr spcFirstLastPara="1" wrap="square" lIns="91425" tIns="45700" rIns="91425" bIns="45700" anchor="t" anchorCtr="0">
            <a:noAutofit/>
          </a:bodyPr>
          <a:lstStyle/>
          <a:p>
            <a:pPr marL="342900" marR="0" lvl="0" indent="-446544" algn="l" rtl="0">
              <a:lnSpc>
                <a:spcPct val="115000"/>
              </a:lnSpc>
              <a:spcBef>
                <a:spcPts val="0"/>
              </a:spcBef>
              <a:spcAft>
                <a:spcPts val="0"/>
              </a:spcAft>
              <a:buClr>
                <a:schemeClr val="accent3"/>
              </a:buClr>
              <a:buSzPts val="3000"/>
              <a:buFont typeface="BenchNine"/>
              <a:buChar char="❖"/>
            </a:pPr>
            <a:r>
              <a:rPr lang="en-US" sz="2800" i="0" u="none" strike="noStrike" cap="none" dirty="0">
                <a:solidFill>
                  <a:schemeClr val="accent3"/>
                </a:solidFill>
                <a:latin typeface="BenchNine"/>
                <a:ea typeface="BenchNine"/>
                <a:cs typeface="BenchNine"/>
                <a:sym typeface="BenchNine"/>
              </a:rPr>
              <a:t>A study examining the biological effects of e-cigarettes found </a:t>
            </a:r>
            <a:r>
              <a:rPr lang="en-US" sz="2800" i="0" u="sng" strike="noStrike" cap="none" dirty="0">
                <a:solidFill>
                  <a:schemeClr val="accent3"/>
                </a:solidFill>
                <a:latin typeface="BenchNine"/>
                <a:ea typeface="BenchNine"/>
                <a:cs typeface="BenchNine"/>
                <a:sym typeface="BenchNine"/>
              </a:rPr>
              <a:t>“strikingly similar”</a:t>
            </a:r>
            <a:r>
              <a:rPr lang="en-US" sz="2800" i="0" u="none" strike="noStrike" cap="none" dirty="0">
                <a:solidFill>
                  <a:schemeClr val="accent3"/>
                </a:solidFill>
                <a:latin typeface="BenchNine"/>
                <a:ea typeface="BenchNine"/>
                <a:cs typeface="BenchNine"/>
                <a:sym typeface="BenchNine"/>
              </a:rPr>
              <a:t> gene mutations in lung cells exposed to e-cig vapor as those found in smokers.</a:t>
            </a:r>
            <a:endParaRPr sz="2800" dirty="0">
              <a:solidFill>
                <a:schemeClr val="accent3"/>
              </a:solidFill>
              <a:latin typeface="BenchNine"/>
              <a:ea typeface="BenchNine"/>
              <a:cs typeface="BenchNine"/>
              <a:sym typeface="BenchNine"/>
            </a:endParaRPr>
          </a:p>
          <a:p>
            <a:pPr marL="742950" marR="0" lvl="1" indent="-352171" algn="l" rtl="0">
              <a:lnSpc>
                <a:spcPct val="80000"/>
              </a:lnSpc>
              <a:spcBef>
                <a:spcPts val="391"/>
              </a:spcBef>
              <a:spcAft>
                <a:spcPts val="0"/>
              </a:spcAft>
              <a:buClr>
                <a:schemeClr val="accent3"/>
              </a:buClr>
              <a:buSzPts val="3000"/>
              <a:buFont typeface="Arial"/>
              <a:buChar char="➢"/>
            </a:pPr>
            <a:r>
              <a:rPr lang="en-US" i="0" u="none" strike="noStrike" cap="none" dirty="0">
                <a:solidFill>
                  <a:schemeClr val="accent3"/>
                </a:solidFill>
                <a:latin typeface="BenchNine"/>
                <a:ea typeface="BenchNine"/>
                <a:cs typeface="BenchNine"/>
                <a:sym typeface="BenchNine"/>
              </a:rPr>
              <a:t>This means that although e-cigarette vapor is tobacco and tar-free and that the device does not require combustion, it could potentially increase a user’s</a:t>
            </a:r>
            <a:r>
              <a:rPr lang="en-US" i="0" u="none" strike="noStrike" cap="none" dirty="0">
                <a:solidFill>
                  <a:schemeClr val="dk1"/>
                </a:solidFill>
                <a:latin typeface="BenchNine"/>
                <a:ea typeface="BenchNine"/>
                <a:cs typeface="BenchNine"/>
                <a:sym typeface="BenchNine"/>
              </a:rPr>
              <a:t> </a:t>
            </a:r>
            <a:r>
              <a:rPr lang="en-US" b="1" i="0" u="sng" strike="noStrike" cap="none" dirty="0">
                <a:solidFill>
                  <a:srgbClr val="CC0000"/>
                </a:solidFill>
                <a:latin typeface="BenchNine"/>
                <a:ea typeface="BenchNine"/>
                <a:cs typeface="BenchNine"/>
                <a:sym typeface="BenchNine"/>
              </a:rPr>
              <a:t>risk of cancer</a:t>
            </a:r>
            <a:r>
              <a:rPr lang="en-US" i="0" u="none" strike="noStrike" cap="none" dirty="0">
                <a:solidFill>
                  <a:schemeClr val="accent3"/>
                </a:solidFill>
                <a:latin typeface="BenchNine"/>
                <a:ea typeface="BenchNine"/>
                <a:cs typeface="BenchNine"/>
                <a:sym typeface="BenchNine"/>
              </a:rPr>
              <a:t>.</a:t>
            </a:r>
            <a:endParaRPr i="0" u="none" strike="noStrike" cap="none" dirty="0">
              <a:solidFill>
                <a:schemeClr val="accent3"/>
              </a:solidFill>
              <a:latin typeface="BenchNine"/>
              <a:ea typeface="BenchNine"/>
              <a:cs typeface="BenchNine"/>
              <a:sym typeface="BenchNine"/>
            </a:endParaRPr>
          </a:p>
          <a:p>
            <a:pPr marL="342900" marR="0" lvl="0" indent="-446544" algn="l" rtl="0">
              <a:lnSpc>
                <a:spcPct val="80000"/>
              </a:lnSpc>
              <a:spcBef>
                <a:spcPts val="391"/>
              </a:spcBef>
              <a:spcAft>
                <a:spcPts val="0"/>
              </a:spcAft>
              <a:buClr>
                <a:schemeClr val="accent3"/>
              </a:buClr>
              <a:buSzPts val="3000"/>
              <a:buFont typeface="BenchNine"/>
              <a:buChar char="❖"/>
            </a:pPr>
            <a:r>
              <a:rPr lang="en-US" sz="2800" dirty="0">
                <a:solidFill>
                  <a:schemeClr val="accent3"/>
                </a:solidFill>
                <a:latin typeface="BenchNine"/>
                <a:ea typeface="BenchNine"/>
                <a:cs typeface="BenchNine"/>
                <a:sym typeface="BenchNine"/>
              </a:rPr>
              <a:t>Nicotine can act as a neurotoxin and alter brain chemistry, so the brain doesn't function normally without it. </a:t>
            </a:r>
            <a:endParaRPr sz="2800" dirty="0">
              <a:solidFill>
                <a:schemeClr val="accent3"/>
              </a:solidFill>
              <a:latin typeface="BenchNine"/>
              <a:ea typeface="BenchNine"/>
              <a:cs typeface="BenchNine"/>
              <a:sym typeface="BenchNine"/>
            </a:endParaRPr>
          </a:p>
          <a:p>
            <a:pPr marL="342900" marR="0" lvl="0" indent="-446544" algn="l" rtl="0">
              <a:lnSpc>
                <a:spcPct val="80000"/>
              </a:lnSpc>
              <a:spcBef>
                <a:spcPts val="391"/>
              </a:spcBef>
              <a:spcAft>
                <a:spcPts val="0"/>
              </a:spcAft>
              <a:buClr>
                <a:schemeClr val="accent3"/>
              </a:buClr>
              <a:buSzPts val="3000"/>
              <a:buFont typeface="BenchNine"/>
              <a:buChar char="❖"/>
            </a:pPr>
            <a:r>
              <a:rPr lang="en-US" sz="2800" dirty="0">
                <a:solidFill>
                  <a:schemeClr val="accent3"/>
                </a:solidFill>
                <a:latin typeface="BenchNine"/>
                <a:ea typeface="BenchNine"/>
                <a:cs typeface="BenchNine"/>
                <a:sym typeface="BenchNine"/>
              </a:rPr>
              <a:t>Nicotine is very dangerous for kids and teenagers, because their brain is still developing</a:t>
            </a:r>
            <a:endParaRPr sz="2800" i="0" u="none" strike="noStrike" cap="none" dirty="0">
              <a:solidFill>
                <a:schemeClr val="accent3"/>
              </a:solidFill>
              <a:latin typeface="BenchNine"/>
              <a:ea typeface="BenchNine"/>
              <a:cs typeface="BenchNine"/>
              <a:sym typeface="BenchNine"/>
            </a:endParaRPr>
          </a:p>
          <a:p>
            <a:pPr marL="0" marR="0" lvl="0" indent="0" algn="l" rtl="0">
              <a:lnSpc>
                <a:spcPct val="80000"/>
              </a:lnSpc>
              <a:spcBef>
                <a:spcPts val="340"/>
              </a:spcBef>
              <a:spcAft>
                <a:spcPts val="1600"/>
              </a:spcAft>
              <a:buNone/>
            </a:pPr>
            <a:endParaRPr sz="2800" i="0" u="none" strike="noStrike" cap="none" dirty="0">
              <a:solidFill>
                <a:schemeClr val="accent3"/>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Hosted by film major Josh Jason (COM'16), BU Today Angles explores the benefits and risks of e-cigarettes through the eyes of Boston University professors in public health, bio-medicine, and advertising; and the students who use them." title="E-Cigarettes: 7,000 Flavors of Addiction">
            <a:hlinkClick r:id="rId3"/>
          </p:cNvPr>
          <p:cNvPicPr preferRelativeResize="0"/>
          <p:nvPr/>
        </p:nvPicPr>
        <p:blipFill>
          <a:blip r:embed="rId4">
            <a:alphaModFix/>
          </a:blip>
          <a:stretch>
            <a:fillRect/>
          </a:stretch>
        </p:blipFill>
        <p:spPr>
          <a:xfrm>
            <a:off x="195150" y="195150"/>
            <a:ext cx="8753700" cy="65095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dirty="0">
                <a:solidFill>
                  <a:srgbClr val="FFFFFF"/>
                </a:solidFill>
                <a:latin typeface="BenchNine"/>
                <a:ea typeface="BenchNine"/>
                <a:cs typeface="BenchNine"/>
                <a:sym typeface="BenchNine"/>
              </a:rPr>
              <a:t>BIG </a:t>
            </a:r>
            <a:r>
              <a:rPr lang="en-US" b="1" u="sng" dirty="0">
                <a:solidFill>
                  <a:srgbClr val="FFFFFF"/>
                </a:solidFill>
                <a:latin typeface="BenchNine"/>
                <a:ea typeface="BenchNine"/>
                <a:cs typeface="BenchNine"/>
                <a:sym typeface="BenchNine"/>
              </a:rPr>
              <a:t>LIES</a:t>
            </a:r>
            <a:r>
              <a:rPr lang="en-US" b="1" dirty="0">
                <a:solidFill>
                  <a:srgbClr val="FFFFFF"/>
                </a:solidFill>
                <a:latin typeface="BenchNine"/>
                <a:ea typeface="BenchNine"/>
                <a:cs typeface="BenchNine"/>
                <a:sym typeface="BenchNine"/>
              </a:rPr>
              <a:t> BY BIG TOBACCO</a:t>
            </a:r>
            <a:endParaRPr b="1" dirty="0">
              <a:solidFill>
                <a:srgbClr val="FFFFFF"/>
              </a:solidFill>
              <a:latin typeface="BenchNine"/>
              <a:ea typeface="BenchNine"/>
              <a:cs typeface="BenchNine"/>
              <a:sym typeface="BenchNine"/>
            </a:endParaRPr>
          </a:p>
        </p:txBody>
      </p:sp>
      <p:sp>
        <p:nvSpPr>
          <p:cNvPr id="251" name="Shape 251"/>
          <p:cNvSpPr txBox="1">
            <a:spLocks noGrp="1"/>
          </p:cNvSpPr>
          <p:nvPr>
            <p:ph type="body" idx="1"/>
          </p:nvPr>
        </p:nvSpPr>
        <p:spPr>
          <a:xfrm>
            <a:off x="248125" y="1600200"/>
            <a:ext cx="8533500" cy="4526100"/>
          </a:xfrm>
          <a:prstGeom prst="rect">
            <a:avLst/>
          </a:prstGeom>
        </p:spPr>
        <p:txBody>
          <a:bodyPr spcFirstLastPara="1" wrap="square" lIns="91425" tIns="91425" rIns="91425" bIns="91425" anchor="t" anchorCtr="0">
            <a:noAutofit/>
          </a:bodyPr>
          <a:lstStyle/>
          <a:p>
            <a:pPr marL="457200" lvl="0" indent="-457200" rtl="0">
              <a:spcBef>
                <a:spcPts val="64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E-Cigarettes have only used widely since 2007</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Most people have heard little about the risks</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In actuality, we are all at risk for being lied to by Big Tobacco with their massive Pro-</a:t>
            </a:r>
            <a:r>
              <a:rPr lang="en-US" sz="2800" dirty="0" err="1">
                <a:solidFill>
                  <a:schemeClr val="accent3"/>
                </a:solidFill>
                <a:latin typeface="BenchNine"/>
                <a:ea typeface="BenchNine"/>
                <a:cs typeface="BenchNine"/>
                <a:sym typeface="BenchNine"/>
              </a:rPr>
              <a:t>Vaping</a:t>
            </a:r>
            <a:r>
              <a:rPr lang="en-US" sz="2800" dirty="0">
                <a:solidFill>
                  <a:schemeClr val="accent3"/>
                </a:solidFill>
                <a:latin typeface="BenchNine"/>
                <a:ea typeface="BenchNine"/>
                <a:cs typeface="BenchNine"/>
                <a:sym typeface="BenchNine"/>
              </a:rPr>
              <a:t> Campaign.</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rgbClr val="FFD966"/>
              </a:buClr>
              <a:buSzPts val="3600"/>
              <a:buFont typeface="BenchNine"/>
              <a:buChar char="❖"/>
            </a:pPr>
            <a:r>
              <a:rPr lang="en-US" sz="2800" i="1" u="sng" dirty="0">
                <a:solidFill>
                  <a:srgbClr val="FFD966"/>
                </a:solidFill>
                <a:latin typeface="BenchNine"/>
                <a:ea typeface="BenchNine"/>
                <a:cs typeface="BenchNine"/>
                <a:sym typeface="BenchNine"/>
              </a:rPr>
              <a:t>Guess What?</a:t>
            </a:r>
            <a:endParaRPr sz="2800" i="1" u="sng" dirty="0">
              <a:solidFill>
                <a:srgbClr val="FFD966"/>
              </a:solidFill>
              <a:latin typeface="BenchNine"/>
              <a:ea typeface="BenchNine"/>
              <a:cs typeface="BenchNine"/>
              <a:sym typeface="BenchNine"/>
            </a:endParaRPr>
          </a:p>
          <a:p>
            <a:pPr marL="914400" lvl="1" indent="-457200">
              <a:spcBef>
                <a:spcPts val="0"/>
              </a:spcBef>
              <a:spcAft>
                <a:spcPts val="0"/>
              </a:spcAft>
              <a:buClr>
                <a:schemeClr val="accent3"/>
              </a:buClr>
              <a:buSzPts val="3600"/>
              <a:buFont typeface="BenchNine"/>
              <a:buChar char="➢"/>
            </a:pPr>
            <a:r>
              <a:rPr lang="en-US" dirty="0">
                <a:solidFill>
                  <a:schemeClr val="accent3"/>
                </a:solidFill>
                <a:latin typeface="BenchNine"/>
                <a:ea typeface="BenchNine"/>
                <a:cs typeface="BenchNine"/>
                <a:sym typeface="BenchNine"/>
              </a:rPr>
              <a:t> Big Tobacco owns the largest E-Cigarette Companies and are aggressively marketing their new product as </a:t>
            </a:r>
            <a:r>
              <a:rPr lang="en-US" u="sng" dirty="0">
                <a:solidFill>
                  <a:srgbClr val="CC0000"/>
                </a:solidFill>
                <a:latin typeface="BenchNine"/>
                <a:ea typeface="BenchNine"/>
                <a:cs typeface="BenchNine"/>
                <a:sym typeface="BenchNine"/>
              </a:rPr>
              <a:t>SAFE</a:t>
            </a:r>
            <a:r>
              <a:rPr lang="en-US" dirty="0">
                <a:solidFill>
                  <a:schemeClr val="accent3"/>
                </a:solidFill>
                <a:latin typeface="BenchNine"/>
                <a:ea typeface="BenchNine"/>
                <a:cs typeface="BenchNine"/>
                <a:sym typeface="BenchNine"/>
              </a:rPr>
              <a:t>!</a:t>
            </a:r>
            <a:endParaRPr dirty="0">
              <a:solidFill>
                <a:schemeClr val="accent3"/>
              </a:solidFill>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FFD966"/>
                </a:solidFill>
                <a:latin typeface="BenchNine"/>
                <a:ea typeface="BenchNine"/>
                <a:cs typeface="BenchNine"/>
                <a:sym typeface="BenchNine"/>
              </a:rPr>
              <a:t>Are E-Cigarettes  a </a:t>
            </a:r>
            <a:r>
              <a:rPr lang="en-US" b="1" i="1" dirty="0">
                <a:solidFill>
                  <a:srgbClr val="FFD966"/>
                </a:solidFill>
                <a:latin typeface="BenchNine"/>
                <a:ea typeface="BenchNine"/>
                <a:cs typeface="BenchNine"/>
                <a:sym typeface="BenchNine"/>
              </a:rPr>
              <a:t>Safe</a:t>
            </a:r>
            <a:r>
              <a:rPr lang="en-US" dirty="0">
                <a:solidFill>
                  <a:srgbClr val="FFD966"/>
                </a:solidFill>
                <a:latin typeface="BenchNine"/>
                <a:ea typeface="BenchNine"/>
                <a:cs typeface="BenchNine"/>
                <a:sym typeface="BenchNine"/>
              </a:rPr>
              <a:t> Alternative?</a:t>
            </a:r>
            <a:endParaRPr dirty="0">
              <a:solidFill>
                <a:srgbClr val="FFD966"/>
              </a:solidFill>
              <a:latin typeface="BenchNine"/>
              <a:ea typeface="BenchNine"/>
              <a:cs typeface="BenchNine"/>
              <a:sym typeface="BenchNine"/>
            </a:endParaRPr>
          </a:p>
        </p:txBody>
      </p:sp>
      <p:sp>
        <p:nvSpPr>
          <p:cNvPr id="258" name="Shape 258"/>
          <p:cNvSpPr txBox="1">
            <a:spLocks noGrp="1"/>
          </p:cNvSpPr>
          <p:nvPr>
            <p:ph type="body" idx="1"/>
          </p:nvPr>
        </p:nvSpPr>
        <p:spPr>
          <a:xfrm>
            <a:off x="457200" y="1600200"/>
            <a:ext cx="8477700" cy="4526100"/>
          </a:xfrm>
          <a:prstGeom prst="rect">
            <a:avLst/>
          </a:prstGeom>
        </p:spPr>
        <p:txBody>
          <a:bodyPr spcFirstLastPara="1" wrap="square" lIns="91425" tIns="91425" rIns="91425" bIns="91425" anchor="t" anchorCtr="0">
            <a:noAutofit/>
          </a:bodyPr>
          <a:lstStyle/>
          <a:p>
            <a:pPr marL="457200" lvl="0" indent="-457200" rtl="0">
              <a:spcBef>
                <a:spcPts val="640"/>
              </a:spcBef>
              <a:spcAft>
                <a:spcPts val="0"/>
              </a:spcAft>
              <a:buClr>
                <a:schemeClr val="accent3"/>
              </a:buClr>
              <a:buSzPts val="3600"/>
              <a:buFont typeface="BenchNine"/>
              <a:buChar char="❖"/>
            </a:pPr>
            <a:r>
              <a:rPr lang="en-US" sz="2800" b="1" dirty="0">
                <a:solidFill>
                  <a:schemeClr val="accent3"/>
                </a:solidFill>
                <a:latin typeface="BenchNine"/>
                <a:ea typeface="BenchNine"/>
                <a:cs typeface="BenchNine"/>
                <a:sym typeface="BenchNine"/>
              </a:rPr>
              <a:t>That’s what Big Tobacco </a:t>
            </a:r>
            <a:r>
              <a:rPr lang="en-US" sz="2800" b="1" i="1" u="sng" dirty="0">
                <a:solidFill>
                  <a:schemeClr val="accent3"/>
                </a:solidFill>
                <a:latin typeface="BenchNine"/>
                <a:ea typeface="BenchNine"/>
                <a:cs typeface="BenchNine"/>
                <a:sym typeface="BenchNine"/>
              </a:rPr>
              <a:t>wants</a:t>
            </a:r>
            <a:r>
              <a:rPr lang="en-US" sz="2800" b="1" dirty="0">
                <a:solidFill>
                  <a:schemeClr val="accent3"/>
                </a:solidFill>
                <a:latin typeface="BenchNine"/>
                <a:ea typeface="BenchNine"/>
                <a:cs typeface="BenchNine"/>
                <a:sym typeface="BenchNine"/>
              </a:rPr>
              <a:t> you to think</a:t>
            </a:r>
            <a:endParaRPr sz="2800" b="1"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Aggressive marketing to teens</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Teen usage of </a:t>
            </a:r>
            <a:r>
              <a:rPr lang="en-US" sz="2800" dirty="0" err="1">
                <a:solidFill>
                  <a:schemeClr val="accent3"/>
                </a:solidFill>
                <a:latin typeface="BenchNine"/>
                <a:ea typeface="BenchNine"/>
                <a:cs typeface="BenchNine"/>
                <a:sym typeface="BenchNine"/>
              </a:rPr>
              <a:t>vaping</a:t>
            </a:r>
            <a:r>
              <a:rPr lang="en-US" sz="2800" dirty="0">
                <a:solidFill>
                  <a:schemeClr val="accent3"/>
                </a:solidFill>
                <a:latin typeface="BenchNine"/>
                <a:ea typeface="BenchNine"/>
                <a:cs typeface="BenchNine"/>
                <a:sym typeface="BenchNine"/>
              </a:rPr>
              <a:t> </a:t>
            </a:r>
            <a:r>
              <a:rPr lang="en-US" sz="2800" b="1" u="sng" dirty="0">
                <a:solidFill>
                  <a:schemeClr val="accent3"/>
                </a:solidFill>
                <a:latin typeface="BenchNine"/>
                <a:ea typeface="BenchNine"/>
                <a:cs typeface="BenchNine"/>
                <a:sym typeface="BenchNine"/>
              </a:rPr>
              <a:t>tripled</a:t>
            </a:r>
            <a:r>
              <a:rPr lang="en-US" sz="2800" dirty="0">
                <a:solidFill>
                  <a:schemeClr val="accent3"/>
                </a:solidFill>
                <a:latin typeface="BenchNine"/>
                <a:ea typeface="BenchNine"/>
                <a:cs typeface="BenchNine"/>
                <a:sym typeface="BenchNine"/>
              </a:rPr>
              <a:t> between 2013-2014</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Experts warn nicotine may harm the developing teen brain</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Pregnant women may believe it is safe alternative to </a:t>
            </a:r>
            <a:r>
              <a:rPr lang="en-US" sz="2800" dirty="0" err="1">
                <a:solidFill>
                  <a:schemeClr val="accent3"/>
                </a:solidFill>
                <a:latin typeface="BenchNine"/>
                <a:ea typeface="BenchNine"/>
                <a:cs typeface="BenchNine"/>
                <a:sym typeface="BenchNine"/>
              </a:rPr>
              <a:t>vape</a:t>
            </a:r>
            <a:r>
              <a:rPr lang="en-US" sz="2800" dirty="0">
                <a:solidFill>
                  <a:schemeClr val="accent3"/>
                </a:solidFill>
                <a:latin typeface="BenchNine"/>
                <a:ea typeface="BenchNine"/>
                <a:cs typeface="BenchNine"/>
                <a:sym typeface="BenchNine"/>
              </a:rPr>
              <a:t> due to the misconception that it is  </a:t>
            </a:r>
            <a:r>
              <a:rPr lang="en-US" sz="2800" u="sng" dirty="0">
                <a:solidFill>
                  <a:srgbClr val="CC0000"/>
                </a:solidFill>
                <a:latin typeface="BenchNine"/>
                <a:ea typeface="BenchNine"/>
                <a:cs typeface="BenchNine"/>
                <a:sym typeface="BenchNine"/>
              </a:rPr>
              <a:t>only vapor</a:t>
            </a:r>
            <a:endParaRPr sz="2800" u="sng" dirty="0">
              <a:solidFill>
                <a:srgbClr val="CC0000"/>
              </a:solidFill>
              <a:latin typeface="BenchNine"/>
              <a:ea typeface="BenchNine"/>
              <a:cs typeface="BenchNine"/>
              <a:sym typeface="BenchNine"/>
            </a:endParaRPr>
          </a:p>
          <a:p>
            <a:pPr marL="0" lvl="0" indent="0" rtl="0">
              <a:spcBef>
                <a:spcPts val="1600"/>
              </a:spcBef>
              <a:spcAft>
                <a:spcPts val="0"/>
              </a:spcAft>
              <a:buNone/>
            </a:pPr>
            <a:endParaRPr sz="2800" u="sng" dirty="0">
              <a:solidFill>
                <a:srgbClr val="FFFFFF"/>
              </a:solidFill>
            </a:endParaRPr>
          </a:p>
          <a:p>
            <a:pPr marL="0" lvl="0" indent="0">
              <a:spcBef>
                <a:spcPts val="1600"/>
              </a:spcBef>
              <a:spcAft>
                <a:spcPts val="1600"/>
              </a:spcAft>
              <a:buNone/>
            </a:pPr>
            <a:endParaRPr sz="2800" u="sng"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5500" b="1" i="0" u="none" strike="noStrike" cap="none">
                <a:solidFill>
                  <a:srgbClr val="FFFFFF"/>
                </a:solidFill>
                <a:latin typeface="BenchNine"/>
                <a:ea typeface="BenchNine"/>
                <a:cs typeface="BenchNine"/>
                <a:sym typeface="BenchNine"/>
              </a:rPr>
              <a:t>“Gateway Drug”</a:t>
            </a:r>
            <a:endParaRPr sz="5500" b="1" i="0" u="none" strike="noStrike" cap="none">
              <a:solidFill>
                <a:srgbClr val="FFFFFF"/>
              </a:solidFill>
              <a:latin typeface="BenchNine"/>
              <a:ea typeface="BenchNine"/>
              <a:cs typeface="BenchNine"/>
              <a:sym typeface="BenchNine"/>
            </a:endParaRPr>
          </a:p>
        </p:txBody>
      </p:sp>
      <p:sp>
        <p:nvSpPr>
          <p:cNvPr id="264" name="Shape 264"/>
          <p:cNvSpPr txBox="1">
            <a:spLocks noGrp="1"/>
          </p:cNvSpPr>
          <p:nvPr>
            <p:ph type="body" idx="1"/>
          </p:nvPr>
        </p:nvSpPr>
        <p:spPr>
          <a:xfrm>
            <a:off x="304800" y="1600200"/>
            <a:ext cx="8686800" cy="4742100"/>
          </a:xfrm>
          <a:prstGeom prst="rect">
            <a:avLst/>
          </a:prstGeom>
          <a:noFill/>
          <a:ln>
            <a:noFill/>
          </a:ln>
        </p:spPr>
        <p:txBody>
          <a:bodyPr spcFirstLastPara="1" wrap="square" lIns="91425" tIns="45700" rIns="91425" bIns="45700" anchor="t" anchorCtr="0">
            <a:noAutofit/>
          </a:bodyPr>
          <a:lstStyle/>
          <a:p>
            <a:pPr marL="342900" marR="0" lvl="0" indent="-447040" algn="l" rtl="0">
              <a:spcBef>
                <a:spcPts val="0"/>
              </a:spcBef>
              <a:spcAft>
                <a:spcPts val="0"/>
              </a:spcAft>
              <a:buClr>
                <a:schemeClr val="accent3"/>
              </a:buClr>
              <a:buSzPts val="3600"/>
              <a:buFont typeface="BenchNine"/>
              <a:buChar char="❖"/>
            </a:pPr>
            <a:r>
              <a:rPr lang="en-US" sz="2800" i="0" u="none" strike="noStrike" cap="none" dirty="0">
                <a:solidFill>
                  <a:schemeClr val="accent3"/>
                </a:solidFill>
                <a:latin typeface="BenchNine"/>
                <a:ea typeface="BenchNine"/>
                <a:cs typeface="BenchNine"/>
                <a:sym typeface="BenchNine"/>
              </a:rPr>
              <a:t>Increased risk of addiction to cocaine and other drugs</a:t>
            </a:r>
            <a:endParaRPr sz="2800" dirty="0">
              <a:solidFill>
                <a:schemeClr val="accent3"/>
              </a:solidFill>
              <a:latin typeface="BenchNine"/>
              <a:ea typeface="BenchNine"/>
              <a:cs typeface="BenchNine"/>
              <a:sym typeface="BenchNine"/>
            </a:endParaRPr>
          </a:p>
          <a:p>
            <a:pPr marL="742950" marR="0" lvl="1" indent="-361950" algn="l" rtl="0">
              <a:spcBef>
                <a:spcPts val="480"/>
              </a:spcBef>
              <a:spcAft>
                <a:spcPts val="0"/>
              </a:spcAft>
              <a:buClr>
                <a:schemeClr val="accent3"/>
              </a:buClr>
              <a:buSzPts val="3600"/>
              <a:buFont typeface="BenchNine"/>
              <a:buChar char="➢"/>
            </a:pPr>
            <a:r>
              <a:rPr lang="en-US" i="0" u="none" strike="noStrike" cap="none" dirty="0">
                <a:solidFill>
                  <a:schemeClr val="accent3"/>
                </a:solidFill>
                <a:latin typeface="BenchNine"/>
                <a:ea typeface="BenchNine"/>
                <a:cs typeface="BenchNine"/>
                <a:sym typeface="BenchNine"/>
              </a:rPr>
              <a:t>Nicotine greatly enhanced the effect of cocaine in mice</a:t>
            </a:r>
            <a:endParaRPr dirty="0">
              <a:solidFill>
                <a:schemeClr val="accent3"/>
              </a:solidFill>
              <a:latin typeface="BenchNine"/>
              <a:ea typeface="BenchNine"/>
              <a:cs typeface="BenchNine"/>
              <a:sym typeface="BenchNine"/>
            </a:endParaRPr>
          </a:p>
          <a:p>
            <a:pPr marL="742950" marR="0" lvl="1" indent="-361950" algn="l" rtl="0">
              <a:spcBef>
                <a:spcPts val="480"/>
              </a:spcBef>
              <a:spcAft>
                <a:spcPts val="0"/>
              </a:spcAft>
              <a:buClr>
                <a:schemeClr val="accent3"/>
              </a:buClr>
              <a:buSzPts val="3600"/>
              <a:buFont typeface="BenchNine"/>
              <a:buChar char="➢"/>
            </a:pPr>
            <a:r>
              <a:rPr lang="en-US" i="0" u="none" strike="noStrike" cap="none" dirty="0">
                <a:solidFill>
                  <a:schemeClr val="accent3"/>
                </a:solidFill>
                <a:latin typeface="BenchNine"/>
                <a:ea typeface="BenchNine"/>
                <a:cs typeface="BenchNine"/>
                <a:sym typeface="BenchNine"/>
              </a:rPr>
              <a:t>Cocaine dependence greater in heavy smokers (&gt;100 cigarettes before using cocaine)</a:t>
            </a:r>
            <a:endParaRPr dirty="0">
              <a:solidFill>
                <a:schemeClr val="accent3"/>
              </a:solidFill>
              <a:latin typeface="BenchNine"/>
              <a:ea typeface="BenchNine"/>
              <a:cs typeface="BenchNine"/>
              <a:sym typeface="BenchNine"/>
            </a:endParaRPr>
          </a:p>
          <a:p>
            <a:pPr marL="742950" marR="0" lvl="1" indent="-361950" algn="l" rtl="0">
              <a:spcBef>
                <a:spcPts val="480"/>
              </a:spcBef>
              <a:spcAft>
                <a:spcPts val="0"/>
              </a:spcAft>
              <a:buClr>
                <a:schemeClr val="accent3"/>
              </a:buClr>
              <a:buSzPts val="3600"/>
              <a:buFont typeface="BenchNine"/>
              <a:buChar char="➢"/>
            </a:pPr>
            <a:r>
              <a:rPr lang="en-US" i="0" u="none" strike="noStrike" cap="none" dirty="0">
                <a:solidFill>
                  <a:schemeClr val="accent3"/>
                </a:solidFill>
                <a:latin typeface="BenchNine"/>
                <a:ea typeface="BenchNine"/>
                <a:cs typeface="BenchNine"/>
                <a:sym typeface="BenchNine"/>
              </a:rPr>
              <a:t>Nicotine acts as a gateway drug with the effects of addiction, especially in adolescents</a:t>
            </a:r>
            <a:endParaRPr dirty="0">
              <a:solidFill>
                <a:schemeClr val="accent3"/>
              </a:solidFill>
              <a:latin typeface="BenchNine"/>
              <a:ea typeface="BenchNine"/>
              <a:cs typeface="BenchNine"/>
              <a:sym typeface="BenchNine"/>
            </a:endParaRPr>
          </a:p>
          <a:p>
            <a:pPr marL="742950" marR="0" lvl="1" indent="-107950" algn="l" rtl="0">
              <a:spcBef>
                <a:spcPts val="560"/>
              </a:spcBef>
              <a:spcAft>
                <a:spcPts val="1600"/>
              </a:spcAft>
              <a:buClr>
                <a:schemeClr val="dk1"/>
              </a:buClr>
              <a:buSzPts val="2800"/>
              <a:buFont typeface="Arial"/>
              <a:buNone/>
            </a:pPr>
            <a:endParaRPr b="0" i="0" u="none" strike="noStrike" cap="none" dirty="0">
              <a:solidFill>
                <a:schemeClr val="dk1"/>
              </a:solidFill>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Mahandra Rao sent you an video file!" title="The dangers of vaping">
            <a:hlinkClick r:id="rId3"/>
          </p:cNvPr>
          <p:cNvPicPr preferRelativeResize="0"/>
          <p:nvPr/>
        </p:nvPicPr>
        <p:blipFill>
          <a:blip r:embed="rId4">
            <a:alphaModFix/>
          </a:blip>
          <a:stretch>
            <a:fillRect/>
          </a:stretch>
        </p:blipFill>
        <p:spPr>
          <a:xfrm>
            <a:off x="223025" y="181200"/>
            <a:ext cx="8711900" cy="65513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28600" y="274638"/>
            <a:ext cx="8763000" cy="11430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Font typeface="Calibri"/>
              <a:buNone/>
            </a:pPr>
            <a:r>
              <a:rPr lang="en-US" sz="5500" b="1" i="0" u="none" strike="noStrike" cap="none">
                <a:solidFill>
                  <a:srgbClr val="FFFFFF"/>
                </a:solidFill>
                <a:latin typeface="BenchNine"/>
                <a:ea typeface="BenchNine"/>
                <a:cs typeface="BenchNine"/>
                <a:sym typeface="BenchNine"/>
              </a:rPr>
              <a:t>What </a:t>
            </a:r>
            <a:r>
              <a:rPr lang="en-US" sz="5500" b="1">
                <a:solidFill>
                  <a:srgbClr val="FFFFFF"/>
                </a:solidFill>
                <a:latin typeface="BenchNine"/>
                <a:ea typeface="BenchNine"/>
                <a:cs typeface="BenchNine"/>
                <a:sym typeface="BenchNine"/>
              </a:rPr>
              <a:t>I</a:t>
            </a:r>
            <a:r>
              <a:rPr lang="en-US" sz="5500" b="1" i="0" u="none" strike="noStrike" cap="none">
                <a:solidFill>
                  <a:srgbClr val="FFFFFF"/>
                </a:solidFill>
                <a:latin typeface="BenchNine"/>
                <a:ea typeface="BenchNine"/>
                <a:cs typeface="BenchNine"/>
                <a:sym typeface="BenchNine"/>
              </a:rPr>
              <a:t>s </a:t>
            </a:r>
            <a:r>
              <a:rPr lang="en-US" sz="5500" b="1">
                <a:solidFill>
                  <a:srgbClr val="FFFFFF"/>
                </a:solidFill>
                <a:latin typeface="BenchNine"/>
                <a:ea typeface="BenchNine"/>
                <a:cs typeface="BenchNine"/>
                <a:sym typeface="BenchNine"/>
              </a:rPr>
              <a:t>I</a:t>
            </a:r>
            <a:r>
              <a:rPr lang="en-US" sz="5500" b="1" i="0" u="none" strike="noStrike" cap="none">
                <a:solidFill>
                  <a:srgbClr val="FFFFFF"/>
                </a:solidFill>
                <a:latin typeface="BenchNine"/>
                <a:ea typeface="BenchNine"/>
                <a:cs typeface="BenchNine"/>
                <a:sym typeface="BenchNine"/>
              </a:rPr>
              <a:t>t?  </a:t>
            </a:r>
            <a:endParaRPr sz="5500" b="1" i="0" u="none" strike="noStrike" cap="none">
              <a:solidFill>
                <a:srgbClr val="FFFFFF"/>
              </a:solidFill>
              <a:latin typeface="BenchNine"/>
              <a:ea typeface="BenchNine"/>
              <a:cs typeface="BenchNine"/>
              <a:sym typeface="BenchNine"/>
            </a:endParaRPr>
          </a:p>
        </p:txBody>
      </p:sp>
      <p:sp>
        <p:nvSpPr>
          <p:cNvPr id="89" name="Shape 89"/>
          <p:cNvSpPr txBox="1">
            <a:spLocks noGrp="1"/>
          </p:cNvSpPr>
          <p:nvPr>
            <p:ph type="body" idx="1"/>
          </p:nvPr>
        </p:nvSpPr>
        <p:spPr>
          <a:xfrm>
            <a:off x="457200" y="1296325"/>
            <a:ext cx="8229600" cy="56313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accent3"/>
              </a:buClr>
              <a:buSzPts val="3600"/>
              <a:buFont typeface="BenchNine"/>
              <a:buChar char="❖"/>
            </a:pPr>
            <a:r>
              <a:rPr lang="en-US" sz="2800" i="0" u="none" strike="noStrike" cap="none" dirty="0">
                <a:solidFill>
                  <a:schemeClr val="accent3"/>
                </a:solidFill>
                <a:latin typeface="BenchNine"/>
                <a:ea typeface="BenchNine"/>
                <a:cs typeface="BenchNine"/>
                <a:sym typeface="BenchNine"/>
              </a:rPr>
              <a:t>Electronic cigarette: smokeless, battery operated device used to deliver nicotine with flavorings or other chemicals to the lungs.</a:t>
            </a:r>
            <a:endParaRPr sz="2800" dirty="0">
              <a:solidFill>
                <a:schemeClr val="accent3"/>
              </a:solidFill>
              <a:latin typeface="BenchNine"/>
              <a:ea typeface="BenchNine"/>
              <a:cs typeface="BenchNine"/>
              <a:sym typeface="BenchNine"/>
            </a:endParaRPr>
          </a:p>
          <a:p>
            <a:pPr marL="457200" marR="0" lvl="0" indent="-457200" algn="l" rtl="0">
              <a:spcBef>
                <a:spcPts val="0"/>
              </a:spcBef>
              <a:spcAft>
                <a:spcPts val="0"/>
              </a:spcAft>
              <a:buClr>
                <a:schemeClr val="accent3"/>
              </a:buClr>
              <a:buSzPts val="3600"/>
              <a:buFont typeface="BenchNine"/>
              <a:buChar char="❖"/>
            </a:pPr>
            <a:r>
              <a:rPr lang="en-US" sz="2800" i="0" u="none" strike="noStrike" cap="none" dirty="0">
                <a:solidFill>
                  <a:schemeClr val="accent3"/>
                </a:solidFill>
                <a:latin typeface="BenchNine"/>
                <a:ea typeface="BenchNine"/>
                <a:cs typeface="BenchNine"/>
                <a:sym typeface="BenchNine"/>
              </a:rPr>
              <a:t>Vaporizer pen “</a:t>
            </a:r>
            <a:r>
              <a:rPr lang="en-US" sz="2800" i="0" u="none" strike="noStrike" cap="none" dirty="0" err="1">
                <a:solidFill>
                  <a:schemeClr val="accent3"/>
                </a:solidFill>
                <a:latin typeface="BenchNine"/>
                <a:ea typeface="BenchNine"/>
                <a:cs typeface="BenchNine"/>
                <a:sym typeface="BenchNine"/>
              </a:rPr>
              <a:t>vape</a:t>
            </a:r>
            <a:r>
              <a:rPr lang="en-US" sz="2800" i="0" u="none" strike="noStrike" cap="none" dirty="0">
                <a:solidFill>
                  <a:schemeClr val="accent3"/>
                </a:solidFill>
                <a:latin typeface="BenchNine"/>
                <a:ea typeface="BenchNine"/>
                <a:cs typeface="BenchNine"/>
                <a:sym typeface="BenchNine"/>
              </a:rPr>
              <a:t> pen”:  hand-held device used to generate an inhalable vapor from a solid, semi-solid, or liquid substance.</a:t>
            </a:r>
            <a:endParaRPr sz="2800" dirty="0">
              <a:solidFill>
                <a:schemeClr val="accent3"/>
              </a:solidFill>
              <a:latin typeface="BenchNine"/>
              <a:ea typeface="BenchNine"/>
              <a:cs typeface="BenchNine"/>
              <a:sym typeface="BenchNine"/>
            </a:endParaRPr>
          </a:p>
          <a:p>
            <a:pPr marL="457200" marR="0" lvl="0" indent="-457200" algn="l"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Has the ability to </a:t>
            </a:r>
            <a:r>
              <a:rPr lang="en-US" sz="2800" i="0" u="none" strike="noStrike" cap="none" dirty="0">
                <a:solidFill>
                  <a:schemeClr val="accent3"/>
                </a:solidFill>
                <a:latin typeface="BenchNine"/>
                <a:ea typeface="BenchNine"/>
                <a:cs typeface="BenchNine"/>
                <a:sym typeface="BenchNine"/>
              </a:rPr>
              <a:t>vaporize THC.</a:t>
            </a:r>
            <a:endParaRPr sz="2800" dirty="0">
              <a:solidFill>
                <a:schemeClr val="accent3"/>
              </a:solidFill>
              <a:latin typeface="BenchNine"/>
              <a:ea typeface="BenchNine"/>
              <a:cs typeface="BenchNine"/>
              <a:sym typeface="BenchNine"/>
            </a:endParaRPr>
          </a:p>
          <a:p>
            <a:pPr marL="457200" marR="0" lvl="0" indent="-457200" algn="l" rtl="0">
              <a:spcBef>
                <a:spcPts val="0"/>
              </a:spcBef>
              <a:spcAft>
                <a:spcPts val="0"/>
              </a:spcAft>
              <a:buClr>
                <a:schemeClr val="accent3"/>
              </a:buClr>
              <a:buSzPts val="3600"/>
              <a:buFont typeface="BenchNine"/>
              <a:buChar char="❖"/>
            </a:pPr>
            <a:r>
              <a:rPr lang="en-US" sz="2800" i="0" u="none" strike="noStrike" cap="none" dirty="0">
                <a:solidFill>
                  <a:schemeClr val="accent3"/>
                </a:solidFill>
                <a:latin typeface="BenchNine"/>
                <a:ea typeface="BenchNine"/>
                <a:cs typeface="BenchNine"/>
                <a:sym typeface="BenchNine"/>
              </a:rPr>
              <a:t>Both use the same technology</a:t>
            </a:r>
            <a:r>
              <a:rPr lang="en-US" sz="2800" dirty="0">
                <a:solidFill>
                  <a:schemeClr val="accent3"/>
                </a:solidFill>
                <a:latin typeface="BenchNine"/>
                <a:ea typeface="BenchNine"/>
                <a:cs typeface="BenchNine"/>
                <a:sym typeface="BenchNine"/>
              </a:rPr>
              <a:t> </a:t>
            </a:r>
            <a:r>
              <a:rPr lang="en-US" sz="2800" i="0" u="none" strike="noStrike" cap="none" dirty="0">
                <a:solidFill>
                  <a:schemeClr val="accent3"/>
                </a:solidFill>
                <a:latin typeface="BenchNine"/>
                <a:ea typeface="BenchNine"/>
                <a:cs typeface="BenchNine"/>
                <a:sym typeface="BenchNine"/>
              </a:rPr>
              <a:t>and are similar in appearance.</a:t>
            </a:r>
            <a:endParaRPr sz="2800" i="0" u="none" strike="noStrike" cap="none" dirty="0">
              <a:solidFill>
                <a:schemeClr val="accent3"/>
              </a:solidFill>
              <a:latin typeface="BenchNine"/>
              <a:ea typeface="BenchNine"/>
              <a:cs typeface="BenchNine"/>
              <a:sym typeface="BenchNine"/>
            </a:endParaRPr>
          </a:p>
        </p:txBody>
      </p:sp>
      <p:pic>
        <p:nvPicPr>
          <p:cNvPr id="90" name="Shape 90"/>
          <p:cNvPicPr preferRelativeResize="0"/>
          <p:nvPr/>
        </p:nvPicPr>
        <p:blipFill>
          <a:blip r:embed="rId3">
            <a:alphaModFix/>
          </a:blip>
          <a:stretch>
            <a:fillRect/>
          </a:stretch>
        </p:blipFill>
        <p:spPr>
          <a:xfrm rot="543136">
            <a:off x="7582825" y="183598"/>
            <a:ext cx="1325125" cy="13250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1818250"/>
            <a:ext cx="4585200" cy="2280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5000">
                <a:latin typeface="BenchNine"/>
                <a:ea typeface="BenchNine"/>
                <a:cs typeface="BenchNine"/>
                <a:sym typeface="BenchNine"/>
              </a:rPr>
              <a:t>Teens </a:t>
            </a:r>
            <a:r>
              <a:rPr lang="en-US" sz="5000" b="1" u="sng">
                <a:latin typeface="BenchNine"/>
                <a:ea typeface="BenchNine"/>
                <a:cs typeface="BenchNine"/>
                <a:sym typeface="BenchNine"/>
              </a:rPr>
              <a:t>Love</a:t>
            </a:r>
            <a:r>
              <a:rPr lang="en-US" sz="5000">
                <a:latin typeface="BenchNine"/>
                <a:ea typeface="BenchNine"/>
                <a:cs typeface="BenchNine"/>
                <a:sym typeface="BenchNine"/>
              </a:rPr>
              <a:t> Vaping for </a:t>
            </a:r>
            <a:r>
              <a:rPr lang="en-US" sz="5000" b="1">
                <a:latin typeface="BenchNine"/>
                <a:ea typeface="BenchNine"/>
                <a:cs typeface="BenchNine"/>
                <a:sym typeface="BenchNine"/>
              </a:rPr>
              <a:t>ALL</a:t>
            </a:r>
            <a:r>
              <a:rPr lang="en-US" sz="5000">
                <a:latin typeface="BenchNine"/>
                <a:ea typeface="BenchNine"/>
                <a:cs typeface="BenchNine"/>
                <a:sym typeface="BenchNine"/>
              </a:rPr>
              <a:t> These Reasons</a:t>
            </a:r>
            <a:endParaRPr sz="5000">
              <a:latin typeface="BenchNine"/>
              <a:ea typeface="BenchNine"/>
              <a:cs typeface="BenchNine"/>
              <a:sym typeface="BenchNine"/>
            </a:endParaRPr>
          </a:p>
        </p:txBody>
      </p:sp>
      <p:sp>
        <p:nvSpPr>
          <p:cNvPr id="277" name="Shape 277"/>
          <p:cNvSpPr txBox="1">
            <a:spLocks noGrp="1"/>
          </p:cNvSpPr>
          <p:nvPr>
            <p:ph type="body" idx="2"/>
          </p:nvPr>
        </p:nvSpPr>
        <p:spPr>
          <a:xfrm>
            <a:off x="4655625" y="1174675"/>
            <a:ext cx="4307400" cy="4926900"/>
          </a:xfrm>
          <a:prstGeom prst="rect">
            <a:avLst/>
          </a:prstGeom>
        </p:spPr>
        <p:txBody>
          <a:bodyPr spcFirstLastPara="1" wrap="square" lIns="91425" tIns="91425" rIns="91425" bIns="91425" anchor="ctr" anchorCtr="0">
            <a:noAutofit/>
          </a:bodyPr>
          <a:lstStyle/>
          <a:p>
            <a:pPr marL="457200" lvl="0" indent="-393700" rtl="0">
              <a:spcBef>
                <a:spcPts val="0"/>
              </a:spcBef>
              <a:spcAft>
                <a:spcPts val="0"/>
              </a:spcAft>
              <a:buSzPts val="2600"/>
              <a:buFont typeface="BenchNine"/>
              <a:buChar char="❖"/>
            </a:pPr>
            <a:r>
              <a:rPr lang="en-US" sz="2400" dirty="0">
                <a:latin typeface="BenchNine"/>
                <a:ea typeface="BenchNine"/>
                <a:cs typeface="BenchNine"/>
                <a:sym typeface="BenchNine"/>
              </a:rPr>
              <a:t>Teens think it is “Fun &amp; Cool”</a:t>
            </a:r>
            <a:endParaRPr sz="2400" dirty="0">
              <a:latin typeface="BenchNine"/>
              <a:ea typeface="BenchNine"/>
              <a:cs typeface="BenchNine"/>
              <a:sym typeface="BenchNine"/>
            </a:endParaRPr>
          </a:p>
          <a:p>
            <a:pPr marL="457200" lvl="0" indent="-393700" rtl="0">
              <a:spcBef>
                <a:spcPts val="0"/>
              </a:spcBef>
              <a:spcAft>
                <a:spcPts val="0"/>
              </a:spcAft>
              <a:buSzPts val="2600"/>
              <a:buFont typeface="BenchNine"/>
              <a:buChar char="❖"/>
            </a:pPr>
            <a:r>
              <a:rPr lang="en-US" sz="2400" dirty="0">
                <a:latin typeface="BenchNine"/>
                <a:ea typeface="BenchNine"/>
                <a:cs typeface="BenchNine"/>
                <a:sym typeface="BenchNine"/>
              </a:rPr>
              <a:t>Sharing </a:t>
            </a:r>
            <a:r>
              <a:rPr lang="en-US" sz="2400" dirty="0" err="1">
                <a:latin typeface="BenchNine"/>
                <a:ea typeface="BenchNine"/>
                <a:cs typeface="BenchNine"/>
                <a:sym typeface="BenchNine"/>
              </a:rPr>
              <a:t>vaping</a:t>
            </a:r>
            <a:r>
              <a:rPr lang="en-US" sz="2400" dirty="0">
                <a:latin typeface="BenchNine"/>
                <a:ea typeface="BenchNine"/>
                <a:cs typeface="BenchNine"/>
                <a:sym typeface="BenchNine"/>
              </a:rPr>
              <a:t> stories on </a:t>
            </a:r>
            <a:r>
              <a:rPr lang="en-US" sz="2400" dirty="0" err="1">
                <a:latin typeface="BenchNine"/>
                <a:ea typeface="BenchNine"/>
                <a:cs typeface="BenchNine"/>
                <a:sym typeface="BenchNine"/>
              </a:rPr>
              <a:t>Snapchat</a:t>
            </a:r>
            <a:r>
              <a:rPr lang="en-US" sz="2400" dirty="0">
                <a:latin typeface="BenchNine"/>
                <a:ea typeface="BenchNine"/>
                <a:cs typeface="BenchNine"/>
                <a:sym typeface="BenchNine"/>
              </a:rPr>
              <a:t>, YouTube &amp; </a:t>
            </a:r>
            <a:r>
              <a:rPr lang="en-US" sz="2400" dirty="0" err="1">
                <a:latin typeface="BenchNine"/>
                <a:ea typeface="BenchNine"/>
                <a:cs typeface="BenchNine"/>
                <a:sym typeface="BenchNine"/>
              </a:rPr>
              <a:t>Instagram</a:t>
            </a:r>
            <a:endParaRPr sz="2400" dirty="0">
              <a:latin typeface="BenchNine"/>
              <a:ea typeface="BenchNine"/>
              <a:cs typeface="BenchNine"/>
              <a:sym typeface="BenchNine"/>
            </a:endParaRPr>
          </a:p>
          <a:p>
            <a:pPr marL="457200" lvl="0" indent="-393700" rtl="0">
              <a:spcBef>
                <a:spcPts val="0"/>
              </a:spcBef>
              <a:spcAft>
                <a:spcPts val="0"/>
              </a:spcAft>
              <a:buSzPts val="2600"/>
              <a:buFont typeface="BenchNine"/>
              <a:buChar char="❖"/>
            </a:pPr>
            <a:r>
              <a:rPr lang="en-US" sz="2400" dirty="0">
                <a:latin typeface="BenchNine"/>
                <a:ea typeface="BenchNine"/>
                <a:cs typeface="BenchNine"/>
                <a:sym typeface="BenchNine"/>
              </a:rPr>
              <a:t>On these sites: popularizing tricks such as blowing an “O” or exhaling via nose</a:t>
            </a:r>
            <a:endParaRPr sz="2400" dirty="0">
              <a:latin typeface="BenchNine"/>
              <a:ea typeface="BenchNine"/>
              <a:cs typeface="BenchNine"/>
              <a:sym typeface="BenchNine"/>
            </a:endParaRPr>
          </a:p>
          <a:p>
            <a:pPr marL="457200" lvl="0" indent="-393700" rtl="0">
              <a:spcBef>
                <a:spcPts val="0"/>
              </a:spcBef>
              <a:spcAft>
                <a:spcPts val="0"/>
              </a:spcAft>
              <a:buSzPts val="2600"/>
              <a:buFont typeface="BenchNine"/>
              <a:buChar char="❖"/>
            </a:pPr>
            <a:r>
              <a:rPr lang="en-US" sz="2400" dirty="0">
                <a:latin typeface="BenchNine"/>
                <a:ea typeface="BenchNine"/>
                <a:cs typeface="BenchNine"/>
                <a:sym typeface="BenchNine"/>
              </a:rPr>
              <a:t>Some </a:t>
            </a:r>
            <a:r>
              <a:rPr lang="en-US" sz="2400" dirty="0" err="1">
                <a:latin typeface="BenchNine"/>
                <a:ea typeface="BenchNine"/>
                <a:cs typeface="BenchNine"/>
                <a:sym typeface="BenchNine"/>
              </a:rPr>
              <a:t>vape</a:t>
            </a:r>
            <a:r>
              <a:rPr lang="en-US" sz="2400" dirty="0">
                <a:latin typeface="BenchNine"/>
                <a:ea typeface="BenchNine"/>
                <a:cs typeface="BenchNine"/>
                <a:sym typeface="BenchNine"/>
              </a:rPr>
              <a:t> pens look like actual pens, and are undetected (Cloud 2.0 &amp; </a:t>
            </a:r>
            <a:r>
              <a:rPr lang="en-US" sz="2400" dirty="0" err="1">
                <a:latin typeface="BenchNine"/>
                <a:ea typeface="BenchNine"/>
                <a:cs typeface="BenchNine"/>
                <a:sym typeface="BenchNine"/>
              </a:rPr>
              <a:t>MicroG</a:t>
            </a:r>
            <a:r>
              <a:rPr lang="en-US" sz="2400" dirty="0">
                <a:latin typeface="BenchNine"/>
                <a:ea typeface="BenchNine"/>
                <a:cs typeface="BenchNine"/>
                <a:sym typeface="BenchNine"/>
              </a:rPr>
              <a:t>)</a:t>
            </a:r>
            <a:endParaRPr sz="2400" dirty="0">
              <a:latin typeface="BenchNine"/>
              <a:ea typeface="BenchNine"/>
              <a:cs typeface="BenchNine"/>
              <a:sym typeface="BenchNine"/>
            </a:endParaRPr>
          </a:p>
          <a:p>
            <a:pPr marL="457200" lvl="0" indent="-393700">
              <a:spcBef>
                <a:spcPts val="0"/>
              </a:spcBef>
              <a:spcAft>
                <a:spcPts val="0"/>
              </a:spcAft>
              <a:buSzPts val="2600"/>
              <a:buFont typeface="BenchNine"/>
              <a:buChar char="❖"/>
            </a:pPr>
            <a:r>
              <a:rPr lang="en-US" sz="2400" dirty="0">
                <a:latin typeface="BenchNine"/>
                <a:ea typeface="BenchNine"/>
                <a:cs typeface="BenchNine"/>
                <a:sym typeface="BenchNine"/>
              </a:rPr>
              <a:t>Easy to conceal/ use in school</a:t>
            </a:r>
            <a:endParaRPr sz="2400" dirty="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4000" u="sng" dirty="0">
                <a:latin typeface="BenchNine"/>
                <a:ea typeface="BenchNine"/>
                <a:cs typeface="BenchNine"/>
                <a:sym typeface="BenchNine"/>
              </a:rPr>
              <a:t>RIHRHSD Substance Abuse Policy/Regulation</a:t>
            </a:r>
            <a:endParaRPr sz="4000" u="sng" dirty="0">
              <a:latin typeface="BenchNine"/>
              <a:ea typeface="BenchNine"/>
              <a:cs typeface="BenchNine"/>
              <a:sym typeface="BenchNine"/>
            </a:endParaRPr>
          </a:p>
        </p:txBody>
      </p:sp>
      <p:sp>
        <p:nvSpPr>
          <p:cNvPr id="284" name="Shape 284"/>
          <p:cNvSpPr txBox="1">
            <a:spLocks noGrp="1"/>
          </p:cNvSpPr>
          <p:nvPr>
            <p:ph type="body" idx="1"/>
          </p:nvPr>
        </p:nvSpPr>
        <p:spPr>
          <a:xfrm>
            <a:off x="311700" y="2160515"/>
            <a:ext cx="8520600" cy="4569817"/>
          </a:xfrm>
          <a:prstGeom prst="rect">
            <a:avLst/>
          </a:prstGeom>
        </p:spPr>
        <p:txBody>
          <a:bodyPr spcFirstLastPara="1" wrap="square" lIns="91425" tIns="91425" rIns="91425" bIns="91425" anchor="t" anchorCtr="0">
            <a:noAutofit/>
          </a:bodyPr>
          <a:lstStyle/>
          <a:p>
            <a:pPr marL="571500" lvl="0" indent="-571500" rtl="0">
              <a:spcBef>
                <a:spcPts val="0"/>
              </a:spcBef>
              <a:spcAft>
                <a:spcPts val="0"/>
              </a:spcAft>
              <a:buSzPts val="3600"/>
              <a:buFont typeface="Wingdings" charset="2"/>
              <a:buChar char="u"/>
            </a:pPr>
            <a:r>
              <a:rPr lang="en-US" sz="3200" i="1" dirty="0" smtClean="0">
                <a:latin typeface="BenchNine"/>
                <a:ea typeface="BenchNine"/>
                <a:cs typeface="BenchNine"/>
                <a:sym typeface="BenchNine"/>
              </a:rPr>
              <a:t>Suspected </a:t>
            </a:r>
            <a:r>
              <a:rPr lang="en-US" sz="3200" i="1" dirty="0">
                <a:latin typeface="BenchNine"/>
                <a:ea typeface="BenchNine"/>
                <a:cs typeface="BenchNine"/>
                <a:sym typeface="BenchNine"/>
              </a:rPr>
              <a:t>of being under the influence </a:t>
            </a:r>
            <a:endParaRPr sz="3200" i="1" dirty="0">
              <a:latin typeface="BenchNine"/>
              <a:ea typeface="BenchNine"/>
              <a:cs typeface="BenchNine"/>
              <a:sym typeface="BenchNine"/>
            </a:endParaRPr>
          </a:p>
          <a:p>
            <a:pPr marL="571500" lvl="0" indent="-571500" rtl="0">
              <a:spcBef>
                <a:spcPts val="0"/>
              </a:spcBef>
              <a:spcAft>
                <a:spcPts val="0"/>
              </a:spcAft>
              <a:buSzPts val="3600"/>
              <a:buFont typeface="Wingdings" charset="2"/>
              <a:buChar char="u"/>
            </a:pPr>
            <a:r>
              <a:rPr lang="en-US" sz="3200" i="1" dirty="0" smtClean="0">
                <a:latin typeface="BenchNine"/>
                <a:ea typeface="BenchNine"/>
                <a:cs typeface="BenchNine"/>
                <a:sym typeface="BenchNine"/>
              </a:rPr>
              <a:t>Medical Examination/Diagnostic Screen</a:t>
            </a:r>
            <a:endParaRPr sz="3200" i="1" dirty="0" smtClean="0">
              <a:latin typeface="BenchNine"/>
              <a:ea typeface="BenchNine"/>
              <a:cs typeface="BenchNine"/>
              <a:sym typeface="BenchNine"/>
            </a:endParaRPr>
          </a:p>
          <a:p>
            <a:pPr marL="571500" lvl="0" indent="-571500" rtl="0">
              <a:spcBef>
                <a:spcPts val="0"/>
              </a:spcBef>
              <a:spcAft>
                <a:spcPts val="0"/>
              </a:spcAft>
              <a:buSzPts val="3600"/>
              <a:buFont typeface="Wingdings" charset="2"/>
              <a:buChar char="u"/>
            </a:pPr>
            <a:r>
              <a:rPr lang="en-US" sz="3200" i="1" dirty="0" smtClean="0">
                <a:latin typeface="BenchNine"/>
                <a:ea typeface="BenchNine"/>
                <a:cs typeface="BenchNine"/>
                <a:sym typeface="BenchNine"/>
              </a:rPr>
              <a:t>S</a:t>
            </a:r>
            <a:r>
              <a:rPr lang="en-US" sz="3200" i="1" dirty="0" smtClean="0">
                <a:latin typeface="BenchNine"/>
                <a:ea typeface="BenchNine"/>
                <a:cs typeface="BenchNine"/>
                <a:sym typeface="BenchNine"/>
              </a:rPr>
              <a:t>uspensions </a:t>
            </a:r>
            <a:r>
              <a:rPr lang="en-US" sz="3200" i="1" dirty="0">
                <a:latin typeface="BenchNine"/>
                <a:ea typeface="BenchNine"/>
                <a:cs typeface="BenchNine"/>
                <a:sym typeface="BenchNine"/>
              </a:rPr>
              <a:t>Vary-up to 10 </a:t>
            </a:r>
            <a:r>
              <a:rPr lang="en-US" sz="3200" i="1" dirty="0" smtClean="0">
                <a:latin typeface="BenchNine"/>
                <a:ea typeface="BenchNine"/>
                <a:cs typeface="BenchNine"/>
                <a:sym typeface="BenchNine"/>
              </a:rPr>
              <a:t>days</a:t>
            </a:r>
            <a:r>
              <a:rPr lang="en-US" sz="3200" i="1" dirty="0">
                <a:latin typeface="BenchNine"/>
                <a:ea typeface="BenchNine"/>
                <a:cs typeface="BenchNine"/>
                <a:sym typeface="BenchNine"/>
              </a:rPr>
              <a:t> </a:t>
            </a:r>
            <a:endParaRPr lang="en-US" sz="3200" i="1" dirty="0" smtClean="0">
              <a:latin typeface="BenchNine"/>
              <a:ea typeface="BenchNine"/>
              <a:cs typeface="BenchNine"/>
              <a:sym typeface="BenchNine"/>
            </a:endParaRPr>
          </a:p>
          <a:p>
            <a:pPr marL="0" lvl="0" indent="0" rtl="0">
              <a:spcBef>
                <a:spcPts val="0"/>
              </a:spcBef>
              <a:spcAft>
                <a:spcPts val="0"/>
              </a:spcAft>
              <a:buSzPts val="3600"/>
              <a:buNone/>
            </a:pPr>
            <a:r>
              <a:rPr lang="en-US" sz="3200" i="1" dirty="0" smtClean="0">
                <a:latin typeface="BenchNine"/>
                <a:ea typeface="BenchNine"/>
                <a:cs typeface="BenchNine"/>
                <a:sym typeface="BenchNine"/>
              </a:rPr>
              <a:t>Must </a:t>
            </a:r>
            <a:r>
              <a:rPr lang="en-US" sz="3200" i="1" dirty="0">
                <a:latin typeface="BenchNine"/>
                <a:ea typeface="BenchNine"/>
                <a:cs typeface="BenchNine"/>
                <a:sym typeface="BenchNine"/>
              </a:rPr>
              <a:t>be cleared to return</a:t>
            </a:r>
            <a:endParaRPr sz="3200" i="1" dirty="0">
              <a:latin typeface="BenchNine"/>
              <a:ea typeface="BenchNine"/>
              <a:cs typeface="BenchNine"/>
              <a:sym typeface="BenchNine"/>
            </a:endParaRPr>
          </a:p>
          <a:p>
            <a:pPr marL="571500" lvl="0" indent="-571500">
              <a:spcBef>
                <a:spcPts val="0"/>
              </a:spcBef>
              <a:spcAft>
                <a:spcPts val="0"/>
              </a:spcAft>
              <a:buSzPts val="3600"/>
              <a:buFont typeface="Wingdings" charset="2"/>
              <a:buChar char="u"/>
            </a:pPr>
            <a:r>
              <a:rPr lang="en-US" sz="3200" i="1" dirty="0">
                <a:latin typeface="BenchNine"/>
                <a:ea typeface="BenchNine"/>
                <a:cs typeface="BenchNine"/>
                <a:sym typeface="BenchNine"/>
              </a:rPr>
              <a:t>Your Health and Safety is our main concern</a:t>
            </a:r>
            <a:endParaRPr sz="3200" i="1" dirty="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4500" b="1" u="sng">
                <a:latin typeface="BenchNine"/>
                <a:ea typeface="BenchNine"/>
                <a:cs typeface="BenchNine"/>
                <a:sym typeface="BenchNine"/>
              </a:rPr>
              <a:t>We Are Here to Help Now!</a:t>
            </a:r>
            <a:endParaRPr sz="4500" b="1" u="sng">
              <a:latin typeface="BenchNine"/>
              <a:ea typeface="BenchNine"/>
              <a:cs typeface="BenchNine"/>
              <a:sym typeface="BenchNine"/>
            </a:endParaRPr>
          </a:p>
        </p:txBody>
      </p:sp>
      <p:sp>
        <p:nvSpPr>
          <p:cNvPr id="298" name="Shape 29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Counselor</a:t>
            </a:r>
            <a:endParaRPr sz="3500">
              <a:latin typeface="BenchNine"/>
              <a:ea typeface="BenchNine"/>
              <a:cs typeface="BenchNine"/>
              <a:sym typeface="BenchNine"/>
            </a:endParaRPr>
          </a:p>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Student Assistance Counselor - Mr. Kohlbrenner/Mr. Kersting</a:t>
            </a:r>
            <a:endParaRPr sz="3500">
              <a:latin typeface="BenchNine"/>
              <a:ea typeface="BenchNine"/>
              <a:cs typeface="BenchNine"/>
              <a:sym typeface="BenchNine"/>
            </a:endParaRPr>
          </a:p>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Counseling and Education</a:t>
            </a:r>
            <a:endParaRPr sz="3500">
              <a:latin typeface="BenchNine"/>
              <a:ea typeface="BenchNine"/>
              <a:cs typeface="BenchNine"/>
              <a:sym typeface="BenchNine"/>
            </a:endParaRPr>
          </a:p>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Meditation</a:t>
            </a:r>
            <a:endParaRPr sz="3500">
              <a:latin typeface="BenchNine"/>
              <a:ea typeface="BenchNine"/>
              <a:cs typeface="BenchNine"/>
              <a:sym typeface="BenchNine"/>
            </a:endParaRPr>
          </a:p>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Be involved and use RHS Activities</a:t>
            </a:r>
            <a:endParaRPr sz="3500">
              <a:latin typeface="BenchNine"/>
              <a:ea typeface="BenchNine"/>
              <a:cs typeface="BenchNine"/>
              <a:sym typeface="BenchNine"/>
            </a:endParaRPr>
          </a:p>
          <a:p>
            <a:pPr marL="457200" lvl="0" indent="-450850" rtl="0">
              <a:spcBef>
                <a:spcPts val="0"/>
              </a:spcBef>
              <a:spcAft>
                <a:spcPts val="0"/>
              </a:spcAft>
              <a:buSzPts val="3500"/>
              <a:buFont typeface="BenchNine"/>
              <a:buChar char="❖"/>
            </a:pPr>
            <a:r>
              <a:rPr lang="en-US" sz="3500">
                <a:latin typeface="BenchNine"/>
                <a:ea typeface="BenchNine"/>
                <a:cs typeface="BenchNine"/>
                <a:sym typeface="BenchNine"/>
              </a:rPr>
              <a:t>Total Family Involvement </a:t>
            </a:r>
            <a:endParaRPr sz="3500">
              <a:latin typeface="BenchNine"/>
              <a:ea typeface="BenchNine"/>
              <a:cs typeface="BenchNine"/>
              <a:sym typeface="BenchNine"/>
            </a:endParaRPr>
          </a:p>
          <a:p>
            <a:pPr marL="457200" lvl="0" indent="-450850">
              <a:spcBef>
                <a:spcPts val="0"/>
              </a:spcBef>
              <a:spcAft>
                <a:spcPts val="0"/>
              </a:spcAft>
              <a:buSzPts val="3500"/>
              <a:buFont typeface="BenchNine"/>
              <a:buChar char="❖"/>
            </a:pPr>
            <a:r>
              <a:rPr lang="en-US" sz="3500">
                <a:latin typeface="BenchNine"/>
                <a:ea typeface="BenchNine"/>
                <a:cs typeface="BenchNine"/>
                <a:sym typeface="BenchNine"/>
              </a:rPr>
              <a:t>Other </a:t>
            </a:r>
            <a:endParaRPr sz="3500">
              <a:latin typeface="BenchNine"/>
              <a:ea typeface="BenchNine"/>
              <a:cs typeface="BenchNine"/>
              <a:sym typeface="BenchNine"/>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551541"/>
            <a:ext cx="8520600" cy="1294717"/>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latin typeface="BenchNine"/>
                <a:ea typeface="BenchNine"/>
                <a:cs typeface="BenchNine"/>
                <a:sym typeface="BenchNine"/>
              </a:rPr>
              <a:t>WHERE DO YOU GO TO GET HELP?</a:t>
            </a:r>
            <a:endParaRPr sz="4000" b="1" dirty="0">
              <a:latin typeface="BenchNine"/>
              <a:ea typeface="BenchNine"/>
              <a:cs typeface="BenchNine"/>
              <a:sym typeface="BenchNine"/>
            </a:endParaRPr>
          </a:p>
        </p:txBody>
      </p:sp>
      <p:sp>
        <p:nvSpPr>
          <p:cNvPr id="305" name="Shape 305"/>
          <p:cNvSpPr txBox="1">
            <a:spLocks noGrp="1"/>
          </p:cNvSpPr>
          <p:nvPr>
            <p:ph type="body" idx="1"/>
          </p:nvPr>
        </p:nvSpPr>
        <p:spPr>
          <a:xfrm>
            <a:off x="167375" y="2108139"/>
            <a:ext cx="9032400" cy="4554660"/>
          </a:xfrm>
          <a:prstGeom prst="rect">
            <a:avLst/>
          </a:prstGeom>
        </p:spPr>
        <p:txBody>
          <a:bodyPr spcFirstLastPara="1" wrap="square" lIns="91425" tIns="91425" rIns="91425" bIns="91425" anchor="t" anchorCtr="0">
            <a:noAutofit/>
          </a:bodyPr>
          <a:lstStyle/>
          <a:p>
            <a:pPr marL="457200" lvl="0" indent="-457200" rtl="0">
              <a:spcBef>
                <a:spcPts val="0"/>
              </a:spcBef>
              <a:spcAft>
                <a:spcPts val="0"/>
              </a:spcAft>
              <a:buSzPts val="3600"/>
              <a:buFont typeface="BenchNine"/>
              <a:buChar char="❖"/>
            </a:pPr>
            <a:r>
              <a:rPr lang="en-US" sz="2800" u="sng" dirty="0">
                <a:latin typeface="BenchNine"/>
                <a:ea typeface="BenchNine"/>
                <a:cs typeface="BenchNine"/>
                <a:sym typeface="BenchNine"/>
              </a:rPr>
              <a:t>COME TO US</a:t>
            </a:r>
            <a:r>
              <a:rPr lang="en-US" sz="2800" dirty="0">
                <a:latin typeface="BenchNine"/>
                <a:ea typeface="BenchNine"/>
                <a:cs typeface="BenchNine"/>
                <a:sym typeface="BenchNine"/>
              </a:rPr>
              <a:t> - OUR STUDENT ASSISTANCE COORDINATORS CAN HELP YOUR CHILD IF THEY ARE STRUGGLING WITH ANY FORM OF NICOTINE USE, WHETHER THEY FEEL ADDICTED OR ARE SIMPLY STUCK IN A CYCLE OF PEER PRESSURE </a:t>
            </a:r>
            <a:endParaRPr sz="2800" dirty="0">
              <a:latin typeface="BenchNine"/>
              <a:ea typeface="BenchNine"/>
              <a:cs typeface="BenchNine"/>
              <a:sym typeface="BenchNine"/>
            </a:endParaRPr>
          </a:p>
          <a:p>
            <a:pPr marL="457200" lvl="0" indent="-457200" rtl="0">
              <a:spcBef>
                <a:spcPts val="0"/>
              </a:spcBef>
              <a:spcAft>
                <a:spcPts val="0"/>
              </a:spcAft>
              <a:buSzPts val="3600"/>
              <a:buFont typeface="BenchNine"/>
              <a:buChar char="❖"/>
            </a:pPr>
            <a:r>
              <a:rPr lang="en-US" sz="2800" u="sng" dirty="0">
                <a:latin typeface="BenchNine"/>
                <a:ea typeface="BenchNine"/>
                <a:cs typeface="BenchNine"/>
                <a:sym typeface="BenchNine"/>
              </a:rPr>
              <a:t>SMOKEFREE.GOV</a:t>
            </a:r>
            <a:endParaRPr sz="2800" u="sng" dirty="0">
              <a:latin typeface="BenchNine"/>
              <a:ea typeface="BenchNine"/>
              <a:cs typeface="BenchNine"/>
              <a:sym typeface="BenchNine"/>
            </a:endParaRPr>
          </a:p>
          <a:p>
            <a:pPr marL="457200" lvl="0" indent="-457200">
              <a:spcBef>
                <a:spcPts val="0"/>
              </a:spcBef>
              <a:spcAft>
                <a:spcPts val="0"/>
              </a:spcAft>
              <a:buSzPts val="3600"/>
              <a:buFont typeface="BenchNine"/>
              <a:buChar char="❖"/>
            </a:pPr>
            <a:r>
              <a:rPr lang="en-US" sz="2800" u="sng" dirty="0">
                <a:latin typeface="BenchNine"/>
                <a:ea typeface="BenchNine"/>
                <a:cs typeface="BenchNine"/>
                <a:sym typeface="BenchNine"/>
              </a:rPr>
              <a:t>TEENSMOKEFREE.GOV</a:t>
            </a:r>
            <a:endParaRPr sz="2800" u="sng" dirty="0">
              <a:latin typeface="BenchNine"/>
              <a:ea typeface="BenchNine"/>
              <a:cs typeface="BenchNine"/>
              <a:sym typeface="BenchNine"/>
            </a:endParaRPr>
          </a:p>
          <a:p>
            <a:pPr marL="0" lvl="0" indent="0">
              <a:spcBef>
                <a:spcPts val="1600"/>
              </a:spcBef>
              <a:spcAft>
                <a:spcPts val="0"/>
              </a:spcAft>
              <a:buNone/>
            </a:pPr>
            <a:endParaRPr sz="2800" dirty="0"/>
          </a:p>
          <a:p>
            <a:pPr marL="0" lvl="0" indent="0">
              <a:spcBef>
                <a:spcPts val="1600"/>
              </a:spcBef>
              <a:spcAft>
                <a:spcPts val="0"/>
              </a:spcAft>
              <a:buNone/>
            </a:pPr>
            <a:endParaRPr sz="2800" dirty="0"/>
          </a:p>
          <a:p>
            <a:pPr marL="0" lvl="0" indent="0">
              <a:spcBef>
                <a:spcPts val="1600"/>
              </a:spcBef>
              <a:spcAft>
                <a:spcPts val="0"/>
              </a:spcAft>
              <a:buNone/>
            </a:pPr>
            <a:endParaRPr sz="2800" dirty="0"/>
          </a:p>
          <a:p>
            <a:pPr marL="0" lvl="0" indent="0">
              <a:spcBef>
                <a:spcPts val="1600"/>
              </a:spcBef>
              <a:spcAft>
                <a:spcPts val="1600"/>
              </a:spcAft>
              <a:buNone/>
            </a:pPr>
            <a:endParaRPr sz="28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0" y="350325"/>
            <a:ext cx="9060375" cy="238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400" b="1" i="1" dirty="0">
                <a:solidFill>
                  <a:srgbClr val="FFFFFF"/>
                </a:solidFill>
                <a:latin typeface="BenchNine"/>
                <a:ea typeface="BenchNine"/>
                <a:cs typeface="BenchNine"/>
                <a:sym typeface="BenchNine"/>
              </a:rPr>
              <a:t>A Special Thanks to Franklin Lakes Municipal Alliance &amp; Liz Morris</a:t>
            </a:r>
            <a:endParaRPr sz="4400" b="1" i="1" dirty="0">
              <a:solidFill>
                <a:srgbClr val="FFFFFF"/>
              </a:solidFill>
              <a:latin typeface="BenchNine"/>
              <a:ea typeface="BenchNine"/>
              <a:cs typeface="BenchNine"/>
              <a:sym typeface="BenchNine"/>
            </a:endParaRPr>
          </a:p>
        </p:txBody>
      </p:sp>
      <p:pic>
        <p:nvPicPr>
          <p:cNvPr id="312" name="Shape 312"/>
          <p:cNvPicPr preferRelativeResize="0"/>
          <p:nvPr/>
        </p:nvPicPr>
        <p:blipFill>
          <a:blip r:embed="rId3">
            <a:alphaModFix/>
          </a:blip>
          <a:stretch>
            <a:fillRect/>
          </a:stretch>
        </p:blipFill>
        <p:spPr>
          <a:xfrm>
            <a:off x="69700" y="2594450"/>
            <a:ext cx="8990675" cy="4193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Screen Shot 2016-02-22 at 10.52.22 PM.png"/>
          <p:cNvPicPr preferRelativeResize="0"/>
          <p:nvPr/>
        </p:nvPicPr>
        <p:blipFill>
          <a:blip r:embed="rId3">
            <a:alphaModFix/>
          </a:blip>
          <a:stretch>
            <a:fillRect/>
          </a:stretch>
        </p:blipFill>
        <p:spPr>
          <a:xfrm>
            <a:off x="0" y="0"/>
            <a:ext cx="9143999"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descr="Screen Shot 2016-02-22 at 10.50.55 PM.png"/>
          <p:cNvPicPr preferRelativeResize="0"/>
          <p:nvPr/>
        </p:nvPicPr>
        <p:blipFill>
          <a:blip r:embed="rId3">
            <a:alphaModFix/>
          </a:blip>
          <a:stretch>
            <a:fillRect/>
          </a:stretch>
        </p:blipFill>
        <p:spPr>
          <a:xfrm>
            <a:off x="0" y="0"/>
            <a:ext cx="9144001" cy="685800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15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5000">
              <a:solidFill>
                <a:srgbClr val="FFFFFF"/>
              </a:solidFill>
              <a:latin typeface="BenchNine"/>
              <a:ea typeface="BenchNine"/>
              <a:cs typeface="BenchNine"/>
              <a:sym typeface="BenchNine"/>
            </a:endParaRPr>
          </a:p>
          <a:p>
            <a:pPr marL="0" marR="0" lvl="0" indent="0" rtl="0">
              <a:spcBef>
                <a:spcPts val="0"/>
              </a:spcBef>
              <a:spcAft>
                <a:spcPts val="0"/>
              </a:spcAft>
              <a:buClr>
                <a:schemeClr val="dk1"/>
              </a:buClr>
              <a:buFont typeface="Calibri"/>
              <a:buNone/>
            </a:pPr>
            <a:r>
              <a:rPr lang="en-US" sz="5000" i="0" u="none" strike="noStrike" cap="none">
                <a:solidFill>
                  <a:srgbClr val="FFFFFF"/>
                </a:solidFill>
                <a:latin typeface="BenchNine"/>
                <a:ea typeface="BenchNine"/>
                <a:cs typeface="BenchNine"/>
                <a:sym typeface="BenchNine"/>
              </a:rPr>
              <a:t>Why so many poisonings? </a:t>
            </a:r>
            <a:endParaRPr sz="5000" i="0" u="none" strike="noStrike" cap="none">
              <a:solidFill>
                <a:srgbClr val="FFFFFF"/>
              </a:solidFill>
              <a:latin typeface="BenchNine"/>
              <a:ea typeface="BenchNine"/>
              <a:cs typeface="BenchNine"/>
              <a:sym typeface="BenchNine"/>
            </a:endParaRPr>
          </a:p>
          <a:p>
            <a:pPr marL="0" marR="0" lvl="0" indent="0" algn="ctr" rtl="0">
              <a:spcBef>
                <a:spcPts val="0"/>
              </a:spcBef>
              <a:spcAft>
                <a:spcPts val="0"/>
              </a:spcAft>
              <a:buClr>
                <a:schemeClr val="dk1"/>
              </a:buClr>
              <a:buFont typeface="Calibri"/>
              <a:buNone/>
            </a:pPr>
            <a:r>
              <a:rPr lang="en-US" sz="4000" b="1">
                <a:solidFill>
                  <a:srgbClr val="FFFF00"/>
                </a:solidFill>
                <a:latin typeface="BenchNine"/>
                <a:ea typeface="BenchNine"/>
                <a:cs typeface="BenchNine"/>
                <a:sym typeface="BenchNine"/>
              </a:rPr>
              <a:t>Can you spot the candy?</a:t>
            </a:r>
            <a:endParaRPr sz="4000" b="1">
              <a:solidFill>
                <a:srgbClr val="FFFF00"/>
              </a:solidFill>
              <a:latin typeface="BenchNine"/>
              <a:ea typeface="BenchNine"/>
              <a:cs typeface="BenchNine"/>
              <a:sym typeface="BenchNine"/>
            </a:endParaRPr>
          </a:p>
        </p:txBody>
      </p:sp>
      <p:pic>
        <p:nvPicPr>
          <p:cNvPr id="108" name="Shape 108"/>
          <p:cNvPicPr preferRelativeResize="0">
            <a:picLocks noGrp="1"/>
          </p:cNvPicPr>
          <p:nvPr>
            <p:ph type="body" idx="1"/>
          </p:nvPr>
        </p:nvPicPr>
        <p:blipFill rotWithShape="1">
          <a:blip r:embed="rId3">
            <a:alphaModFix/>
          </a:blip>
          <a:srcRect/>
          <a:stretch/>
        </p:blipFill>
        <p:spPr>
          <a:xfrm>
            <a:off x="342575" y="1652238"/>
            <a:ext cx="3198900" cy="2603400"/>
          </a:xfrm>
          <a:prstGeom prst="rect">
            <a:avLst/>
          </a:prstGeom>
          <a:noFill/>
          <a:ln>
            <a:noFill/>
          </a:ln>
        </p:spPr>
      </p:pic>
      <p:pic>
        <p:nvPicPr>
          <p:cNvPr id="109" name="Shape 109"/>
          <p:cNvPicPr preferRelativeResize="0"/>
          <p:nvPr/>
        </p:nvPicPr>
        <p:blipFill rotWithShape="1">
          <a:blip r:embed="rId4">
            <a:alphaModFix/>
          </a:blip>
          <a:srcRect/>
          <a:stretch/>
        </p:blipFill>
        <p:spPr>
          <a:xfrm>
            <a:off x="6259550" y="1661688"/>
            <a:ext cx="2552700" cy="2622600"/>
          </a:xfrm>
          <a:prstGeom prst="rect">
            <a:avLst/>
          </a:prstGeom>
          <a:noFill/>
          <a:ln>
            <a:noFill/>
          </a:ln>
        </p:spPr>
      </p:pic>
      <p:pic>
        <p:nvPicPr>
          <p:cNvPr id="110" name="Shape 110"/>
          <p:cNvPicPr preferRelativeResize="0"/>
          <p:nvPr/>
        </p:nvPicPr>
        <p:blipFill rotWithShape="1">
          <a:blip r:embed="rId5">
            <a:alphaModFix/>
          </a:blip>
          <a:srcRect/>
          <a:stretch/>
        </p:blipFill>
        <p:spPr>
          <a:xfrm>
            <a:off x="4953425" y="1661688"/>
            <a:ext cx="1009800" cy="2622600"/>
          </a:xfrm>
          <a:prstGeom prst="rect">
            <a:avLst/>
          </a:prstGeom>
          <a:noFill/>
          <a:ln>
            <a:noFill/>
          </a:ln>
        </p:spPr>
      </p:pic>
      <p:pic>
        <p:nvPicPr>
          <p:cNvPr id="111" name="Shape 111"/>
          <p:cNvPicPr preferRelativeResize="0"/>
          <p:nvPr/>
        </p:nvPicPr>
        <p:blipFill rotWithShape="1">
          <a:blip r:embed="rId6">
            <a:alphaModFix/>
          </a:blip>
          <a:srcRect/>
          <a:stretch/>
        </p:blipFill>
        <p:spPr>
          <a:xfrm>
            <a:off x="3837788" y="1642638"/>
            <a:ext cx="819300" cy="2622600"/>
          </a:xfrm>
          <a:prstGeom prst="rect">
            <a:avLst/>
          </a:prstGeom>
          <a:noFill/>
          <a:ln>
            <a:noFill/>
          </a:ln>
        </p:spPr>
      </p:pic>
      <p:pic>
        <p:nvPicPr>
          <p:cNvPr id="112" name="Shape 112"/>
          <p:cNvPicPr preferRelativeResize="0"/>
          <p:nvPr/>
        </p:nvPicPr>
        <p:blipFill rotWithShape="1">
          <a:blip r:embed="rId7">
            <a:alphaModFix/>
          </a:blip>
          <a:srcRect/>
          <a:stretch/>
        </p:blipFill>
        <p:spPr>
          <a:xfrm>
            <a:off x="4336875" y="4490225"/>
            <a:ext cx="3429000" cy="2133600"/>
          </a:xfrm>
          <a:prstGeom prst="rect">
            <a:avLst/>
          </a:prstGeom>
          <a:noFill/>
          <a:ln>
            <a:noFill/>
          </a:ln>
        </p:spPr>
      </p:pic>
      <p:pic>
        <p:nvPicPr>
          <p:cNvPr id="113" name="Shape 113"/>
          <p:cNvPicPr preferRelativeResize="0"/>
          <p:nvPr/>
        </p:nvPicPr>
        <p:blipFill rotWithShape="1">
          <a:blip r:embed="rId8">
            <a:alphaModFix/>
          </a:blip>
          <a:srcRect/>
          <a:stretch/>
        </p:blipFill>
        <p:spPr>
          <a:xfrm>
            <a:off x="2186575" y="4490225"/>
            <a:ext cx="1943100" cy="2133600"/>
          </a:xfrm>
          <a:prstGeom prst="rect">
            <a:avLst/>
          </a:prstGeom>
          <a:noFill/>
          <a:ln>
            <a:noFill/>
          </a:ln>
        </p:spPr>
      </p:pic>
      <p:pic>
        <p:nvPicPr>
          <p:cNvPr id="114" name="Shape 114"/>
          <p:cNvPicPr preferRelativeResize="0"/>
          <p:nvPr/>
        </p:nvPicPr>
        <p:blipFill>
          <a:blip r:embed="rId9">
            <a:alphaModFix/>
          </a:blip>
          <a:stretch>
            <a:fillRect/>
          </a:stretch>
        </p:blipFill>
        <p:spPr>
          <a:xfrm>
            <a:off x="6405175" y="963575"/>
            <a:ext cx="606150" cy="607450"/>
          </a:xfrm>
          <a:prstGeom prst="rect">
            <a:avLst/>
          </a:prstGeom>
          <a:noFill/>
          <a:ln>
            <a:noFill/>
          </a:ln>
        </p:spPr>
      </p:pic>
      <p:pic>
        <p:nvPicPr>
          <p:cNvPr id="115" name="Shape 115"/>
          <p:cNvPicPr preferRelativeResize="0"/>
          <p:nvPr/>
        </p:nvPicPr>
        <p:blipFill>
          <a:blip r:embed="rId9">
            <a:alphaModFix/>
          </a:blip>
          <a:stretch>
            <a:fillRect/>
          </a:stretch>
        </p:blipFill>
        <p:spPr>
          <a:xfrm>
            <a:off x="2111025" y="963575"/>
            <a:ext cx="606150" cy="607450"/>
          </a:xfrm>
          <a:prstGeom prst="rect">
            <a:avLst/>
          </a:prstGeom>
          <a:noFill/>
          <a:ln>
            <a:noFill/>
          </a:ln>
        </p:spPr>
      </p:pic>
      <p:pic>
        <p:nvPicPr>
          <p:cNvPr id="116" name="Shape 116"/>
          <p:cNvPicPr preferRelativeResize="0"/>
          <p:nvPr/>
        </p:nvPicPr>
        <p:blipFill>
          <a:blip r:embed="rId10">
            <a:alphaModFix/>
          </a:blip>
          <a:stretch>
            <a:fillRect/>
          </a:stretch>
        </p:blipFill>
        <p:spPr>
          <a:xfrm rot="-759858">
            <a:off x="234463" y="4724578"/>
            <a:ext cx="1581652" cy="166489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800" b="1" dirty="0">
                <a:solidFill>
                  <a:srgbClr val="FFFFFF"/>
                </a:solidFill>
                <a:latin typeface="BenchNine"/>
                <a:ea typeface="BenchNine"/>
                <a:cs typeface="BenchNine"/>
                <a:sym typeface="BenchNine"/>
              </a:rPr>
              <a:t>How Does It Work?</a:t>
            </a:r>
            <a:endParaRPr sz="4800" b="1" dirty="0">
              <a:solidFill>
                <a:srgbClr val="FFFFFF"/>
              </a:solidFill>
              <a:latin typeface="BenchNine"/>
              <a:ea typeface="BenchNine"/>
              <a:cs typeface="BenchNine"/>
              <a:sym typeface="BenchNine"/>
            </a:endParaRPr>
          </a:p>
        </p:txBody>
      </p:sp>
      <p:sp>
        <p:nvSpPr>
          <p:cNvPr id="123" name="Shape 123"/>
          <p:cNvSpPr txBox="1">
            <a:spLocks noGrp="1"/>
          </p:cNvSpPr>
          <p:nvPr>
            <p:ph type="body" idx="1"/>
          </p:nvPr>
        </p:nvSpPr>
        <p:spPr>
          <a:xfrm>
            <a:off x="457200" y="1277724"/>
            <a:ext cx="8229600" cy="5112163"/>
          </a:xfrm>
          <a:prstGeom prst="rect">
            <a:avLst/>
          </a:prstGeom>
        </p:spPr>
        <p:txBody>
          <a:bodyPr spcFirstLastPara="1" wrap="square" lIns="91425" tIns="91425" rIns="91425" bIns="91425" anchor="t" anchorCtr="0">
            <a:noAutofit/>
          </a:bodyPr>
          <a:lstStyle/>
          <a:p>
            <a:pPr marL="457200" lvl="0" indent="-457200" rtl="0">
              <a:spcBef>
                <a:spcPts val="64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Usually a lithium-ion battery powers the atomizer</a:t>
            </a:r>
            <a:endParaRPr sz="2800" dirty="0">
              <a:solidFill>
                <a:schemeClr val="accent3"/>
              </a:solidFill>
              <a:latin typeface="BenchNine"/>
              <a:ea typeface="BenchNine"/>
              <a:cs typeface="BenchNine"/>
              <a:sym typeface="BenchNine"/>
            </a:endParaRPr>
          </a:p>
          <a:p>
            <a:pPr marL="457200" lvl="0" indent="-457200" rtl="0">
              <a:spcBef>
                <a:spcPts val="0"/>
              </a:spcBef>
              <a:spcAft>
                <a:spcPts val="0"/>
              </a:spcAft>
              <a:buClr>
                <a:schemeClr val="accent3"/>
              </a:buClr>
              <a:buSzPts val="3600"/>
              <a:buFont typeface="BenchNine"/>
              <a:buChar char="❖"/>
            </a:pPr>
            <a:r>
              <a:rPr lang="en-US" sz="2800" dirty="0">
                <a:solidFill>
                  <a:schemeClr val="accent3"/>
                </a:solidFill>
                <a:latin typeface="BenchNine"/>
                <a:ea typeface="BenchNine"/>
                <a:cs typeface="BenchNine"/>
                <a:sym typeface="BenchNine"/>
              </a:rPr>
              <a:t>When a user inhales, the atomizer makes contact with the battery, activating the heating element. The liquid from the cartridge is then heated and vaporized</a:t>
            </a:r>
            <a:endParaRPr sz="2800" dirty="0">
              <a:solidFill>
                <a:schemeClr val="accent3"/>
              </a:solidFill>
              <a:latin typeface="BenchNine"/>
              <a:ea typeface="BenchNine"/>
              <a:cs typeface="BenchNine"/>
              <a:sym typeface="BenchNine"/>
            </a:endParaRPr>
          </a:p>
          <a:p>
            <a:pPr marL="457200" lvl="0" indent="-431800" rtl="0">
              <a:spcBef>
                <a:spcPts val="0"/>
              </a:spcBef>
              <a:spcAft>
                <a:spcPts val="0"/>
              </a:spcAft>
              <a:buSzPts val="3200"/>
              <a:buChar char="❖"/>
            </a:pPr>
            <a:r>
              <a:rPr lang="en-US" sz="2800" dirty="0">
                <a:solidFill>
                  <a:schemeClr val="accent3"/>
                </a:solidFill>
                <a:latin typeface="BenchNine"/>
                <a:ea typeface="BenchNine"/>
                <a:cs typeface="BenchNine"/>
                <a:sym typeface="BenchNine"/>
              </a:rPr>
              <a:t>The liquid cartridge can contain </a:t>
            </a:r>
            <a:r>
              <a:rPr lang="en-US" sz="2800" dirty="0" err="1">
                <a:solidFill>
                  <a:schemeClr val="accent3"/>
                </a:solidFill>
                <a:latin typeface="BenchNine"/>
                <a:ea typeface="BenchNine"/>
                <a:cs typeface="BenchNine"/>
                <a:sym typeface="BenchNine"/>
              </a:rPr>
              <a:t>diethylene</a:t>
            </a:r>
            <a:r>
              <a:rPr lang="en-US" sz="2800" dirty="0">
                <a:solidFill>
                  <a:schemeClr val="accent3"/>
                </a:solidFill>
                <a:latin typeface="BenchNine"/>
                <a:ea typeface="BenchNine"/>
                <a:cs typeface="BenchNine"/>
                <a:sym typeface="BenchNine"/>
              </a:rPr>
              <a:t> or propylene glycol and/or vegetable glycerin, water, flavoring, nicotine, and other unknown chemicals</a:t>
            </a:r>
            <a:r>
              <a:rPr lang="en-US" sz="2800" dirty="0"/>
              <a:t> </a:t>
            </a:r>
            <a:endParaRPr sz="2800" dirty="0"/>
          </a:p>
          <a:p>
            <a:pPr marL="203200" lvl="0" indent="0" rtl="0">
              <a:spcBef>
                <a:spcPts val="1600"/>
              </a:spcBef>
              <a:spcAft>
                <a:spcPts val="0"/>
              </a:spcAft>
              <a:buNone/>
            </a:pPr>
            <a:endParaRPr sz="2800" dirty="0"/>
          </a:p>
          <a:p>
            <a:pPr marL="342900" lvl="0" indent="-139700" rtl="0">
              <a:spcBef>
                <a:spcPts val="1600"/>
              </a:spcBef>
              <a:spcAft>
                <a:spcPts val="0"/>
              </a:spcAft>
              <a:buNone/>
            </a:pPr>
            <a:endParaRPr sz="2800" dirty="0"/>
          </a:p>
          <a:p>
            <a:pPr marL="0" lvl="0" indent="0" rtl="0">
              <a:spcBef>
                <a:spcPts val="1600"/>
              </a:spcBef>
              <a:spcAft>
                <a:spcPts val="0"/>
              </a:spcAft>
              <a:buNone/>
            </a:pPr>
            <a:endParaRPr sz="2800" dirty="0"/>
          </a:p>
          <a:p>
            <a:pPr marL="342900" lvl="0" indent="-139700">
              <a:spcBef>
                <a:spcPts val="1600"/>
              </a:spcBef>
              <a:spcAft>
                <a:spcPts val="1600"/>
              </a:spcAft>
              <a:buNone/>
            </a:pPr>
            <a:endParaRPr sz="2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		 	 	 		</a:t>
            </a:r>
            <a:endParaRPr/>
          </a:p>
          <a:p>
            <a:pPr marL="0" lvl="0" indent="0" rtl="0">
              <a:spcBef>
                <a:spcPts val="0"/>
              </a:spcBef>
              <a:spcAft>
                <a:spcPts val="0"/>
              </a:spcAft>
              <a:buNone/>
            </a:pPr>
            <a:r>
              <a:rPr lang="en-US"/>
              <a:t>			 		</a:t>
            </a:r>
            <a:endParaRPr/>
          </a:p>
        </p:txBody>
      </p:sp>
      <p:pic>
        <p:nvPicPr>
          <p:cNvPr id="130" name="Shape 130"/>
          <p:cNvPicPr preferRelativeResize="0"/>
          <p:nvPr/>
        </p:nvPicPr>
        <p:blipFill>
          <a:blip r:embed="rId3">
            <a:alphaModFix/>
          </a:blip>
          <a:stretch>
            <a:fillRect/>
          </a:stretch>
        </p:blipFill>
        <p:spPr>
          <a:xfrm>
            <a:off x="0" y="0"/>
            <a:ext cx="9144001" cy="684008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5000" b="1">
                <a:latin typeface="BenchNine"/>
                <a:ea typeface="BenchNine"/>
                <a:cs typeface="BenchNine"/>
                <a:sym typeface="BenchNine"/>
              </a:rPr>
              <a:t>Latest and Greatest: The JUUL</a:t>
            </a:r>
            <a:endParaRPr sz="5000" b="1">
              <a:latin typeface="BenchNine"/>
              <a:ea typeface="BenchNine"/>
              <a:cs typeface="BenchNine"/>
              <a:sym typeface="BenchNine"/>
            </a:endParaRPr>
          </a:p>
        </p:txBody>
      </p:sp>
      <p:pic>
        <p:nvPicPr>
          <p:cNvPr id="137" name="Shape 137"/>
          <p:cNvPicPr preferRelativeResize="0"/>
          <p:nvPr/>
        </p:nvPicPr>
        <p:blipFill>
          <a:blip r:embed="rId3">
            <a:alphaModFix/>
          </a:blip>
          <a:stretch>
            <a:fillRect/>
          </a:stretch>
        </p:blipFill>
        <p:spPr>
          <a:xfrm>
            <a:off x="420688" y="2439300"/>
            <a:ext cx="8302624" cy="26205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1507</Words>
  <Application>Microsoft Macintosh PowerPoint</Application>
  <PresentationFormat>On-screen Show (4:3)</PresentationFormat>
  <Paragraphs>151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Slate</vt:lpstr>
      <vt:lpstr>E-Cigarettes and Vapes What You Need to Know</vt:lpstr>
      <vt:lpstr>Electronic Nicotine Delivery Device</vt:lpstr>
      <vt:lpstr>What Is It?  </vt:lpstr>
      <vt:lpstr>PowerPoint Presentation</vt:lpstr>
      <vt:lpstr>PowerPoint Presentation</vt:lpstr>
      <vt:lpstr> Why so many poisonings?  Can you spot the candy?</vt:lpstr>
      <vt:lpstr>How Does It Work?</vt:lpstr>
      <vt:lpstr>PowerPoint Presentation</vt:lpstr>
      <vt:lpstr>Latest and Greatest: The JUUL</vt:lpstr>
      <vt:lpstr>PowerPoint Presentation</vt:lpstr>
      <vt:lpstr>The JUUL is a GAME CHANGER</vt:lpstr>
      <vt:lpstr>JUULING</vt:lpstr>
      <vt:lpstr>Tools of the Trade</vt:lpstr>
      <vt:lpstr>PowerPoint Presentation</vt:lpstr>
      <vt:lpstr>PowerPoint Presentation</vt:lpstr>
      <vt:lpstr>PowerPoint Presentation</vt:lpstr>
      <vt:lpstr>The FDA Warns...</vt:lpstr>
      <vt:lpstr>What do we know today about what is in the vapor? </vt:lpstr>
      <vt:lpstr>PowerPoint Presentation</vt:lpstr>
      <vt:lpstr>PowerPoint Presentation</vt:lpstr>
      <vt:lpstr>Side Effects of  Nicotine</vt:lpstr>
      <vt:lpstr>Nicotine = POISON</vt:lpstr>
      <vt:lpstr>DANGER AHEAD</vt:lpstr>
      <vt:lpstr>Health Effects</vt:lpstr>
      <vt:lpstr>PowerPoint Presentation</vt:lpstr>
      <vt:lpstr>BIG LIES BY BIG TOBACCO</vt:lpstr>
      <vt:lpstr>Are E-Cigarettes  a Safe Alternative?</vt:lpstr>
      <vt:lpstr>“Gateway Drug”</vt:lpstr>
      <vt:lpstr>PowerPoint Presentation</vt:lpstr>
      <vt:lpstr>Teens Love Vaping for ALL These Reasons</vt:lpstr>
      <vt:lpstr>RIHRHSD Substance Abuse Policy/Regulation</vt:lpstr>
      <vt:lpstr>We Are Here to Help Now!</vt:lpstr>
      <vt:lpstr>WHERE DO YOU GO TO GET HELP?</vt:lpstr>
      <vt:lpstr>A Special Thanks to Franklin Lakes Municipal Alliance &amp; Liz Morris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E-Cigarettes and Vapes What You Need to Know</dc:title>
  <cp:lastModifiedBy>rih.org</cp:lastModifiedBy>
  <cp:revision>3</cp:revision>
  <dcterms:modified xsi:type="dcterms:W3CDTF">2018-05-07T13:54:13Z</dcterms:modified>
</cp:coreProperties>
</file>